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notesMasterIdLst>
    <p:notesMasterId r:id="rId46"/>
  </p:notesMasterIdLst>
  <p:sldIdLst>
    <p:sldId id="288" r:id="rId2"/>
    <p:sldId id="290" r:id="rId3"/>
    <p:sldId id="289" r:id="rId4"/>
    <p:sldId id="287" r:id="rId5"/>
    <p:sldId id="301" r:id="rId6"/>
    <p:sldId id="302" r:id="rId7"/>
    <p:sldId id="303" r:id="rId8"/>
    <p:sldId id="305" r:id="rId9"/>
    <p:sldId id="306" r:id="rId10"/>
    <p:sldId id="311" r:id="rId11"/>
    <p:sldId id="312" r:id="rId12"/>
    <p:sldId id="313" r:id="rId13"/>
    <p:sldId id="307" r:id="rId14"/>
    <p:sldId id="308" r:id="rId15"/>
    <p:sldId id="309" r:id="rId16"/>
    <p:sldId id="310" r:id="rId17"/>
    <p:sldId id="261" r:id="rId18"/>
    <p:sldId id="271" r:id="rId19"/>
    <p:sldId id="314" r:id="rId20"/>
    <p:sldId id="262" r:id="rId21"/>
    <p:sldId id="285" r:id="rId22"/>
    <p:sldId id="286" r:id="rId23"/>
    <p:sldId id="269" r:id="rId24"/>
    <p:sldId id="263" r:id="rId25"/>
    <p:sldId id="268" r:id="rId26"/>
    <p:sldId id="299" r:id="rId27"/>
    <p:sldId id="272" r:id="rId28"/>
    <p:sldId id="315" r:id="rId29"/>
    <p:sldId id="264" r:id="rId30"/>
    <p:sldId id="276" r:id="rId31"/>
    <p:sldId id="273" r:id="rId32"/>
    <p:sldId id="265" r:id="rId33"/>
    <p:sldId id="298" r:id="rId34"/>
    <p:sldId id="300" r:id="rId35"/>
    <p:sldId id="284" r:id="rId36"/>
    <p:sldId id="266" r:id="rId37"/>
    <p:sldId id="274" r:id="rId38"/>
    <p:sldId id="278" r:id="rId39"/>
    <p:sldId id="279" r:id="rId40"/>
    <p:sldId id="280" r:id="rId41"/>
    <p:sldId id="281" r:id="rId42"/>
    <p:sldId id="282" r:id="rId43"/>
    <p:sldId id="283" r:id="rId44"/>
    <p:sldId id="260" r:id="rId45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260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C06801-A009-487F-BED6-0321CDEDFDC7}" type="datetimeFigureOut">
              <a:rPr lang="en-US" smtClean="0"/>
              <a:pPr/>
              <a:t>7/17/2017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BFEE6C-C8C3-4608-AB77-3B987C48358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BFEE6C-C8C3-4608-AB77-3B987C48358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BFEE6C-C8C3-4608-AB77-3B987C483585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DA68D463-AD2B-44CF-9E7B-3CDDED57502D}" type="datetimeFigureOut">
              <a:rPr lang="fa-IR" smtClean="0"/>
              <a:pPr/>
              <a:t>23/10/1438</a:t>
            </a:fld>
            <a:endParaRPr lang="fa-I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fa-I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8C4C594-5A47-4713-9751-FEFEC3589C2D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8D463-AD2B-44CF-9E7B-3CDDED57502D}" type="datetimeFigureOut">
              <a:rPr lang="fa-IR" smtClean="0"/>
              <a:pPr/>
              <a:t>23/10/1438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4C594-5A47-4713-9751-FEFEC3589C2D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DA68D463-AD2B-44CF-9E7B-3CDDED57502D}" type="datetimeFigureOut">
              <a:rPr lang="fa-IR" smtClean="0"/>
              <a:pPr/>
              <a:t>23/10/1438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fa-IR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C8C4C594-5A47-4713-9751-FEFEC3589C2D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8D463-AD2B-44CF-9E7B-3CDDED57502D}" type="datetimeFigureOut">
              <a:rPr lang="fa-IR" smtClean="0"/>
              <a:pPr/>
              <a:t>23/10/1438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8C4C594-5A47-4713-9751-FEFEC3589C2D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8D463-AD2B-44CF-9E7B-3CDDED57502D}" type="datetimeFigureOut">
              <a:rPr lang="fa-IR" smtClean="0"/>
              <a:pPr/>
              <a:t>23/10/1438</a:t>
            </a:fld>
            <a:endParaRPr lang="fa-IR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C8C4C594-5A47-4713-9751-FEFEC3589C2D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A68D463-AD2B-44CF-9E7B-3CDDED57502D}" type="datetimeFigureOut">
              <a:rPr lang="fa-IR" smtClean="0"/>
              <a:pPr/>
              <a:t>23/10/1438</a:t>
            </a:fld>
            <a:endParaRPr lang="fa-I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8C4C594-5A47-4713-9751-FEFEC3589C2D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A68D463-AD2B-44CF-9E7B-3CDDED57502D}" type="datetimeFigureOut">
              <a:rPr lang="fa-IR" smtClean="0"/>
              <a:pPr/>
              <a:t>23/10/1438</a:t>
            </a:fld>
            <a:endParaRPr lang="fa-IR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8C4C594-5A47-4713-9751-FEFEC3589C2D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fa-IR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8D463-AD2B-44CF-9E7B-3CDDED57502D}" type="datetimeFigureOut">
              <a:rPr lang="fa-IR" smtClean="0"/>
              <a:pPr/>
              <a:t>23/10/1438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8C4C594-5A47-4713-9751-FEFEC3589C2D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8D463-AD2B-44CF-9E7B-3CDDED57502D}" type="datetimeFigureOut">
              <a:rPr lang="fa-IR" smtClean="0"/>
              <a:pPr/>
              <a:t>23/10/1438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8C4C594-5A47-4713-9751-FEFEC3589C2D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8D463-AD2B-44CF-9E7B-3CDDED57502D}" type="datetimeFigureOut">
              <a:rPr lang="fa-IR" smtClean="0"/>
              <a:pPr/>
              <a:t>23/10/1438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8C4C594-5A47-4713-9751-FEFEC3589C2D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DA68D463-AD2B-44CF-9E7B-3CDDED57502D}" type="datetimeFigureOut">
              <a:rPr lang="fa-IR" smtClean="0"/>
              <a:pPr/>
              <a:t>23/10/1438</a:t>
            </a:fld>
            <a:endParaRPr lang="fa-IR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C8C4C594-5A47-4713-9751-FEFEC3589C2D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A68D463-AD2B-44CF-9E7B-3CDDED57502D}" type="datetimeFigureOut">
              <a:rPr lang="fa-IR" smtClean="0"/>
              <a:pPr/>
              <a:t>23/10/1438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fa-IR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8C4C594-5A47-4713-9751-FEFEC3589C2D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Hemorrhagic shock during pregnancy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In major obstetric </a:t>
            </a:r>
            <a:r>
              <a:rPr lang="en-US" dirty="0" err="1" smtClean="0"/>
              <a:t>hemorrhage:infusion</a:t>
            </a:r>
            <a:r>
              <a:rPr lang="en-US" dirty="0" smtClean="0"/>
              <a:t> of 2 5-unit </a:t>
            </a:r>
            <a:r>
              <a:rPr lang="en-US" dirty="0" err="1" smtClean="0"/>
              <a:t>cryo</a:t>
            </a:r>
            <a:r>
              <a:rPr lang="en-US" dirty="0" smtClean="0"/>
              <a:t> is mandatory(early infusion)</a:t>
            </a:r>
          </a:p>
          <a:p>
            <a:r>
              <a:rPr lang="en-US" dirty="0" smtClean="0"/>
              <a:t>Keep fibrinogen&gt;150 </a:t>
            </a:r>
            <a:r>
              <a:rPr lang="en-US" dirty="0" err="1" smtClean="0"/>
              <a:t>gr</a:t>
            </a:r>
            <a:r>
              <a:rPr lang="en-US" dirty="0" smtClean="0"/>
              <a:t>/dl</a:t>
            </a:r>
          </a:p>
          <a:p>
            <a:r>
              <a:rPr lang="en-US" dirty="0" smtClean="0"/>
              <a:t>Ideally FFP and </a:t>
            </a:r>
            <a:r>
              <a:rPr lang="en-US" dirty="0" err="1" smtClean="0"/>
              <a:t>cryo</a:t>
            </a:r>
            <a:r>
              <a:rPr lang="en-US" dirty="0" smtClean="0"/>
              <a:t> </a:t>
            </a:r>
            <a:r>
              <a:rPr lang="en-US" dirty="0" err="1" smtClean="0"/>
              <a:t>shoulb</a:t>
            </a:r>
            <a:r>
              <a:rPr lang="en-US" dirty="0" smtClean="0"/>
              <a:t> be of the same </a:t>
            </a:r>
            <a:r>
              <a:rPr lang="en-US" dirty="0" err="1" smtClean="0"/>
              <a:t>group,if</a:t>
            </a:r>
            <a:r>
              <a:rPr lang="en-US" dirty="0" smtClean="0"/>
              <a:t> unavailable FFP of a different ABO group is acceptable(</a:t>
            </a:r>
            <a:r>
              <a:rPr lang="en-US" dirty="0" err="1" smtClean="0"/>
              <a:t>deos</a:t>
            </a:r>
            <a:r>
              <a:rPr lang="en-US" dirty="0" smtClean="0"/>
              <a:t> not have high titer of anti-A or anti-B )</a:t>
            </a:r>
          </a:p>
          <a:p>
            <a:r>
              <a:rPr lang="en-US" dirty="0" smtClean="0"/>
              <a:t>No anti-D prophylaxis if a </a:t>
            </a:r>
            <a:r>
              <a:rPr lang="en-US" dirty="0" err="1" smtClean="0"/>
              <a:t>Rh</a:t>
            </a:r>
            <a:r>
              <a:rPr lang="en-US" dirty="0" smtClean="0"/>
              <a:t> </a:t>
            </a:r>
            <a:r>
              <a:rPr lang="en-US" dirty="0" err="1" smtClean="0"/>
              <a:t>neg</a:t>
            </a:r>
            <a:r>
              <a:rPr lang="en-US" dirty="0" smtClean="0"/>
              <a:t> woman receives </a:t>
            </a:r>
            <a:r>
              <a:rPr lang="en-US" dirty="0" err="1" smtClean="0"/>
              <a:t>Rh</a:t>
            </a:r>
            <a:r>
              <a:rPr lang="en-US" dirty="0" smtClean="0"/>
              <a:t>-pos FFP or </a:t>
            </a:r>
            <a:r>
              <a:rPr lang="en-US" dirty="0" err="1" smtClean="0"/>
              <a:t>cryo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In acute bleeding keep PLT&gt;50000</a:t>
            </a:r>
          </a:p>
          <a:p>
            <a:r>
              <a:rPr lang="en-US" dirty="0" smtClean="0"/>
              <a:t>Margin of </a:t>
            </a:r>
            <a:r>
              <a:rPr lang="en-US" dirty="0" err="1" smtClean="0"/>
              <a:t>saftey</a:t>
            </a:r>
            <a:r>
              <a:rPr lang="en-US" dirty="0" smtClean="0"/>
              <a:t> to start PLT transfusion:75000</a:t>
            </a:r>
          </a:p>
          <a:p>
            <a:r>
              <a:rPr lang="en-US" dirty="0" smtClean="0"/>
              <a:t>PLT ideally should group </a:t>
            </a:r>
            <a:r>
              <a:rPr lang="en-US" dirty="0" err="1" smtClean="0"/>
              <a:t>comaptible</a:t>
            </a:r>
            <a:r>
              <a:rPr lang="en-US" dirty="0" smtClean="0"/>
              <a:t>(RH </a:t>
            </a:r>
            <a:r>
              <a:rPr lang="en-US" dirty="0" err="1" smtClean="0"/>
              <a:t>neg</a:t>
            </a:r>
            <a:r>
              <a:rPr lang="en-US" dirty="0" smtClean="0"/>
              <a:t> woman receive </a:t>
            </a:r>
            <a:r>
              <a:rPr lang="en-US" dirty="0" err="1" smtClean="0"/>
              <a:t>Rh</a:t>
            </a:r>
            <a:r>
              <a:rPr lang="en-US" dirty="0" smtClean="0"/>
              <a:t> </a:t>
            </a:r>
            <a:r>
              <a:rPr lang="en-US" dirty="0" err="1" smtClean="0"/>
              <a:t>neg</a:t>
            </a:r>
            <a:r>
              <a:rPr lang="en-US" dirty="0" smtClean="0"/>
              <a:t> PLT)</a:t>
            </a:r>
          </a:p>
          <a:p>
            <a:r>
              <a:rPr lang="en-US" dirty="0" err="1" smtClean="0"/>
              <a:t>Antifibrinolytics</a:t>
            </a:r>
            <a:r>
              <a:rPr lang="en-US" dirty="0" smtClean="0"/>
              <a:t> such as </a:t>
            </a:r>
            <a:r>
              <a:rPr lang="en-US" dirty="0" err="1" smtClean="0"/>
              <a:t>tranexamic</a:t>
            </a:r>
            <a:r>
              <a:rPr lang="en-US" dirty="0" smtClean="0"/>
              <a:t> acid can </a:t>
            </a:r>
            <a:r>
              <a:rPr lang="en-US" smtClean="0"/>
              <a:t>be </a:t>
            </a:r>
            <a:r>
              <a:rPr lang="en-US" dirty="0" err="1" smtClean="0"/>
              <a:t>u</a:t>
            </a:r>
            <a:r>
              <a:rPr lang="en-US" smtClean="0"/>
              <a:t>sed </a:t>
            </a:r>
            <a:r>
              <a:rPr lang="en-US" dirty="0" smtClean="0"/>
              <a:t>in major hemorrhage</a:t>
            </a:r>
          </a:p>
          <a:p>
            <a:r>
              <a:rPr lang="en-US" dirty="0" smtClean="0"/>
              <a:t>If </a:t>
            </a:r>
            <a:r>
              <a:rPr lang="en-US" dirty="0" err="1" smtClean="0"/>
              <a:t>Hb</a:t>
            </a:r>
            <a:r>
              <a:rPr lang="en-US" dirty="0" smtClean="0"/>
              <a:t>&lt;7 in </a:t>
            </a:r>
            <a:r>
              <a:rPr lang="en-US" dirty="0" err="1" smtClean="0"/>
              <a:t>labour</a:t>
            </a:r>
            <a:r>
              <a:rPr lang="en-US" dirty="0" smtClean="0"/>
              <a:t> without active </a:t>
            </a:r>
            <a:r>
              <a:rPr lang="en-US" dirty="0" err="1" smtClean="0"/>
              <a:t>bleeding:tranfusion</a:t>
            </a:r>
            <a:r>
              <a:rPr lang="en-US" dirty="0" smtClean="0"/>
              <a:t> of PC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Woman at high risk of losing greater than </a:t>
            </a:r>
            <a:r>
              <a:rPr lang="en-US" dirty="0" smtClean="0"/>
              <a:t>1000 </a:t>
            </a:r>
            <a:r>
              <a:rPr lang="en-US" dirty="0" smtClean="0"/>
              <a:t>cc should advised to deliver in centers with intensive care and blood transfusion are available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Massive transfusion side effects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 algn="l">
              <a:buNone/>
            </a:pPr>
            <a:endParaRPr lang="en-US" dirty="0" smtClean="0"/>
          </a:p>
          <a:p>
            <a:pPr algn="l">
              <a:buNone/>
            </a:pPr>
            <a:endParaRPr lang="en-US" dirty="0" smtClean="0"/>
          </a:p>
          <a:p>
            <a:pPr algn="l">
              <a:buNone/>
            </a:pPr>
            <a:r>
              <a:rPr lang="en-US" dirty="0" smtClean="0"/>
              <a:t>Side effects:</a:t>
            </a:r>
          </a:p>
          <a:p>
            <a:pPr algn="l">
              <a:buNone/>
            </a:pPr>
            <a:r>
              <a:rPr lang="en-US" dirty="0" smtClean="0"/>
              <a:t>1-acidosis</a:t>
            </a:r>
          </a:p>
          <a:p>
            <a:pPr algn="l">
              <a:buNone/>
            </a:pPr>
            <a:r>
              <a:rPr lang="en-US" dirty="0" smtClean="0"/>
              <a:t>2-hyperkalemia:select pc with less than 5 days prior to collection or washed pack cell immediately before transfusion</a:t>
            </a:r>
          </a:p>
          <a:p>
            <a:pPr algn="l">
              <a:buNone/>
            </a:pPr>
            <a:r>
              <a:rPr lang="en-US" dirty="0" smtClean="0"/>
              <a:t>3-hypocalcemia due to citrate</a:t>
            </a:r>
          </a:p>
          <a:p>
            <a:pPr algn="l">
              <a:buNone/>
            </a:pPr>
            <a:r>
              <a:rPr lang="en-US" dirty="0" smtClean="0"/>
              <a:t>4-thrombocytopenia</a:t>
            </a:r>
          </a:p>
          <a:p>
            <a:pPr algn="l">
              <a:buNone/>
            </a:pPr>
            <a:r>
              <a:rPr lang="en-US" dirty="0" smtClean="0"/>
              <a:t>5-dec of fibrinogen and coagulation factors</a:t>
            </a:r>
          </a:p>
          <a:p>
            <a:pPr algn="l">
              <a:buNone/>
            </a:pPr>
            <a:r>
              <a:rPr lang="en-US" dirty="0" smtClean="0"/>
              <a:t>6-DIC</a:t>
            </a:r>
          </a:p>
          <a:p>
            <a:pPr algn="l">
              <a:buNone/>
            </a:pPr>
            <a:r>
              <a:rPr lang="en-US" dirty="0" smtClean="0"/>
              <a:t>7-hypothermia:use blood warmer</a:t>
            </a:r>
          </a:p>
          <a:p>
            <a:pPr algn="l">
              <a:buNone/>
            </a:pPr>
            <a:r>
              <a:rPr lang="en-US" dirty="0" smtClean="0"/>
              <a:t>8-dec 2,3 DPG</a:t>
            </a:r>
          </a:p>
          <a:p>
            <a:pPr algn="l">
              <a:buNone/>
            </a:pPr>
            <a:r>
              <a:rPr lang="en-US" dirty="0" smtClean="0"/>
              <a:t>9-accumulation of  microscopic particles of PLT &amp;WBC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Complication of citrate infusion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Citrate is used as anticoagulation</a:t>
            </a:r>
          </a:p>
          <a:p>
            <a:r>
              <a:rPr lang="en-US" dirty="0" smtClean="0"/>
              <a:t>Metabolic alkalosis</a:t>
            </a:r>
          </a:p>
          <a:p>
            <a:pPr>
              <a:buNone/>
            </a:pPr>
            <a:r>
              <a:rPr lang="en-US" dirty="0" smtClean="0"/>
              <a:t>PH of PC during collection is 7.1 because of citric acid in collection bag</a:t>
            </a:r>
          </a:p>
          <a:p>
            <a:pPr>
              <a:buNone/>
            </a:pPr>
            <a:r>
              <a:rPr lang="en-US" dirty="0" smtClean="0"/>
              <a:t>Ph falls 0.1 unit /week due to production of lactic acid by RBCs</a:t>
            </a:r>
          </a:p>
          <a:p>
            <a:r>
              <a:rPr lang="en-US" dirty="0" err="1" smtClean="0"/>
              <a:t>Hypocalcemia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If calcium </a:t>
            </a:r>
            <a:r>
              <a:rPr lang="en-US" dirty="0" err="1" smtClean="0"/>
              <a:t>gluconate</a:t>
            </a:r>
            <a:r>
              <a:rPr lang="en-US" dirty="0" smtClean="0"/>
              <a:t> is used=10-20 cc should infused for each 500 cc of blood infused</a:t>
            </a:r>
          </a:p>
          <a:p>
            <a:pPr>
              <a:buNone/>
            </a:pPr>
            <a:r>
              <a:rPr lang="en-US" dirty="0" smtClean="0"/>
              <a:t>If calcium chloride is used:2-5 cc for each 500 cc of blood infused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TREATMENT OF SIDE EFFECTS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algn="l">
              <a:buNone/>
            </a:pPr>
            <a:r>
              <a:rPr lang="en-US" dirty="0" smtClean="0"/>
              <a:t>1-Acidosis</a:t>
            </a:r>
          </a:p>
          <a:p>
            <a:pPr algn="l">
              <a:buNone/>
            </a:pPr>
            <a:r>
              <a:rPr lang="en-US" dirty="0" smtClean="0"/>
              <a:t>2-Hyperkalemia:should treated in neonates</a:t>
            </a:r>
          </a:p>
          <a:p>
            <a:pPr algn="l">
              <a:buNone/>
            </a:pPr>
            <a:r>
              <a:rPr lang="en-US" dirty="0" smtClean="0"/>
              <a:t>3-Hypocalcemia:symptomatic patient should be treated</a:t>
            </a:r>
          </a:p>
          <a:p>
            <a:pPr algn="l">
              <a:buNone/>
            </a:pPr>
            <a:r>
              <a:rPr lang="en-US" dirty="0" smtClean="0"/>
              <a:t>4-Dec coagulation factors:5 &amp; 8</a:t>
            </a:r>
          </a:p>
          <a:p>
            <a:pPr algn="l">
              <a:buNone/>
            </a:pPr>
            <a:r>
              <a:rPr lang="en-US" dirty="0" smtClean="0"/>
              <a:t>   prolonged PT:FFP 15 cc/kg</a:t>
            </a:r>
          </a:p>
          <a:p>
            <a:pPr algn="l">
              <a:buNone/>
            </a:pPr>
            <a:r>
              <a:rPr lang="en-US" dirty="0" smtClean="0"/>
              <a:t>   prolonged </a:t>
            </a:r>
            <a:r>
              <a:rPr lang="en-US" dirty="0" err="1" smtClean="0"/>
              <a:t>PTT:FFP+factor</a:t>
            </a:r>
            <a:r>
              <a:rPr lang="en-US" dirty="0" smtClean="0"/>
              <a:t> 8</a:t>
            </a:r>
          </a:p>
          <a:p>
            <a:pPr algn="l">
              <a:buNone/>
            </a:pPr>
            <a:r>
              <a:rPr lang="en-US" dirty="0" smtClean="0"/>
              <a:t>                          or </a:t>
            </a:r>
            <a:r>
              <a:rPr lang="en-US" dirty="0" err="1" smtClean="0"/>
              <a:t>cryo</a:t>
            </a:r>
            <a:r>
              <a:rPr lang="en-US" dirty="0" smtClean="0"/>
              <a:t> 10-15 unit</a:t>
            </a:r>
          </a:p>
          <a:p>
            <a:pPr algn="l">
              <a:buNone/>
            </a:pPr>
            <a:r>
              <a:rPr lang="fa-IR" dirty="0" smtClean="0"/>
              <a:t>  </a:t>
            </a:r>
            <a:r>
              <a:rPr lang="en-US" dirty="0" smtClean="0"/>
              <a:t>  Q 10 unit pack cell</a:t>
            </a:r>
            <a:r>
              <a:rPr lang="en-US" dirty="0" smtClean="0">
                <a:sym typeface="Wingdings" pitchFamily="2" charset="2"/>
              </a:rPr>
              <a:t>2-4 unit FFP &amp; 1 unit PLT</a:t>
            </a:r>
            <a:endParaRPr lang="fa-IR" dirty="0" smtClean="0"/>
          </a:p>
          <a:p>
            <a:pPr algn="l">
              <a:buNone/>
            </a:pPr>
            <a:r>
              <a:rPr lang="en-US" dirty="0" smtClean="0"/>
              <a:t>5-Thrombocytopenia:should be treated at :</a:t>
            </a:r>
          </a:p>
          <a:p>
            <a:pPr algn="l">
              <a:buNone/>
            </a:pPr>
            <a:r>
              <a:rPr lang="en-US" dirty="0" smtClean="0"/>
              <a:t>    a-bleeding from small vessels</a:t>
            </a:r>
          </a:p>
          <a:p>
            <a:pPr algn="l">
              <a:buNone/>
            </a:pPr>
            <a:r>
              <a:rPr lang="en-US" dirty="0" smtClean="0"/>
              <a:t>    b-PLT&lt;50000</a:t>
            </a:r>
          </a:p>
          <a:p>
            <a:pPr algn="l">
              <a:buNone/>
            </a:pPr>
            <a:r>
              <a:rPr lang="en-US" dirty="0" smtClean="0"/>
              <a:t>   prophylactic infusion of PLT is not correct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6-Hypothermia:blood warmer</a:t>
            </a:r>
          </a:p>
          <a:p>
            <a:pPr algn="l">
              <a:buNone/>
            </a:pPr>
            <a:r>
              <a:rPr lang="en-US" dirty="0" smtClean="0"/>
              <a:t>7-Dec 2,3 </a:t>
            </a:r>
            <a:r>
              <a:rPr lang="en-US" dirty="0" err="1" smtClean="0"/>
              <a:t>DPG:fresh</a:t>
            </a:r>
            <a:r>
              <a:rPr lang="en-US" smtClean="0"/>
              <a:t> blood</a:t>
            </a:r>
            <a:r>
              <a:rPr lang="fa-IR" smtClean="0"/>
              <a:t> </a:t>
            </a:r>
            <a:r>
              <a:rPr lang="en-US" dirty="0" smtClean="0"/>
              <a:t>   Old blood has only 10% of DPG so O2 affinity of </a:t>
            </a:r>
            <a:endParaRPr lang="fa-IR" dirty="0" smtClean="0"/>
          </a:p>
          <a:p>
            <a:pPr algn="l">
              <a:buNone/>
            </a:pPr>
            <a:r>
              <a:rPr lang="fa-IR" dirty="0" smtClean="0"/>
              <a:t> </a:t>
            </a:r>
            <a:r>
              <a:rPr lang="en-US" dirty="0" err="1" smtClean="0"/>
              <a:t>Hb</a:t>
            </a:r>
            <a:r>
              <a:rPr lang="en-US" dirty="0" smtClean="0"/>
              <a:t> is increased</a:t>
            </a:r>
            <a:endParaRPr lang="fa-IR" dirty="0" smtClean="0"/>
          </a:p>
          <a:p>
            <a:pPr algn="l">
              <a:buNone/>
            </a:pPr>
            <a:r>
              <a:rPr lang="en-US" dirty="0" smtClean="0"/>
              <a:t>8-Inc </a:t>
            </a:r>
            <a:r>
              <a:rPr lang="en-US" dirty="0" err="1" smtClean="0"/>
              <a:t>FNHTR,Allergic</a:t>
            </a:r>
            <a:r>
              <a:rPr lang="en-US" dirty="0" smtClean="0"/>
              <a:t> reactions &amp; FHTR at </a:t>
            </a:r>
          </a:p>
          <a:p>
            <a:pPr algn="l">
              <a:buNone/>
            </a:pPr>
            <a:r>
              <a:rPr lang="en-US" dirty="0" smtClean="0"/>
              <a:t>massive transfusion </a:t>
            </a:r>
          </a:p>
          <a:p>
            <a:pPr algn="l">
              <a:buNone/>
            </a:pPr>
            <a:r>
              <a:rPr lang="en-US" dirty="0" smtClean="0"/>
              <a:t>9-Volume overload should be considered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TRANSFUSION RULES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MOJAN ASSADI M.D</a:t>
            </a:r>
          </a:p>
          <a:p>
            <a:r>
              <a:rPr lang="en-US" dirty="0" smtClean="0"/>
              <a:t>Hem-Oncologist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Pack cell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Vol:250 cc</a:t>
            </a:r>
          </a:p>
          <a:p>
            <a:r>
              <a:rPr lang="en-US" dirty="0" smtClean="0"/>
              <a:t>Pack cell infusion should be ABO &amp; RH match</a:t>
            </a:r>
          </a:p>
          <a:p>
            <a:r>
              <a:rPr lang="en-US" dirty="0" smtClean="0"/>
              <a:t>Infusion rate in adults:150-300 cc/h</a:t>
            </a:r>
          </a:p>
          <a:p>
            <a:r>
              <a:rPr lang="en-US" dirty="0" smtClean="0"/>
              <a:t>Infusion rate in children:2-5 cc/kg/h</a:t>
            </a:r>
          </a:p>
          <a:p>
            <a:r>
              <a:rPr lang="en-US" dirty="0" smtClean="0"/>
              <a:t>Hct:65-80%</a:t>
            </a:r>
          </a:p>
          <a:p>
            <a:r>
              <a:rPr lang="en-US" dirty="0" smtClean="0"/>
              <a:t>Keeping duration with CPDA-1 is 35 days in 1-6 c</a:t>
            </a:r>
          </a:p>
          <a:p>
            <a:r>
              <a:rPr lang="en-US" dirty="0" smtClean="0"/>
              <a:t>Each unit increase </a:t>
            </a:r>
            <a:r>
              <a:rPr lang="en-US" dirty="0" err="1" smtClean="0"/>
              <a:t>Hb</a:t>
            </a:r>
            <a:r>
              <a:rPr lang="en-US" dirty="0" smtClean="0"/>
              <a:t> 1 g/</a:t>
            </a:r>
            <a:r>
              <a:rPr lang="en-US" dirty="0" err="1" smtClean="0"/>
              <a:t>dl,Hct</a:t>
            </a:r>
            <a:r>
              <a:rPr lang="en-US" dirty="0" smtClean="0"/>
              <a:t> 3-4%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Users\Afshin\Desktop\index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2000240"/>
            <a:ext cx="3683019" cy="3429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Definition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 smtClean="0"/>
              <a:t>Insuficient</a:t>
            </a:r>
            <a:r>
              <a:rPr lang="en-US" dirty="0" smtClean="0"/>
              <a:t> delivery of metabolic </a:t>
            </a:r>
            <a:r>
              <a:rPr lang="en-US" dirty="0" err="1" smtClean="0"/>
              <a:t>substrate,principally</a:t>
            </a:r>
            <a:r>
              <a:rPr lang="en-US" dirty="0" smtClean="0"/>
              <a:t> </a:t>
            </a:r>
            <a:r>
              <a:rPr lang="en-US" dirty="0" err="1" smtClean="0"/>
              <a:t>oxygen,to</a:t>
            </a:r>
            <a:r>
              <a:rPr lang="en-US" dirty="0" smtClean="0"/>
              <a:t> sustain aerobic metabolism</a:t>
            </a:r>
          </a:p>
          <a:p>
            <a:r>
              <a:rPr lang="en-US" dirty="0" smtClean="0"/>
              <a:t>4 classes of hemorrhage(ATLS)</a:t>
            </a:r>
          </a:p>
          <a:p>
            <a:pPr>
              <a:buNone/>
            </a:pPr>
            <a:r>
              <a:rPr lang="en-US" dirty="0" smtClean="0"/>
              <a:t>1-class 1:volume loss up to 15%(no change in BP,RR,PR)</a:t>
            </a:r>
          </a:p>
          <a:p>
            <a:pPr>
              <a:buNone/>
            </a:pPr>
            <a:r>
              <a:rPr lang="en-US" dirty="0" smtClean="0"/>
              <a:t>2-class 2:volume loss 15-30%(HR 100-120,RR=20-24,systolic BP minimally changed)</a:t>
            </a:r>
          </a:p>
          <a:p>
            <a:pPr>
              <a:buNone/>
            </a:pPr>
            <a:r>
              <a:rPr lang="en-US" dirty="0" smtClean="0"/>
              <a:t>3-class 3:volume loss 30-40%,sys BP&lt;90,PR&gt;120, increased </a:t>
            </a:r>
            <a:r>
              <a:rPr lang="en-US" dirty="0" err="1" smtClean="0"/>
              <a:t>RR,dec</a:t>
            </a:r>
            <a:r>
              <a:rPr lang="en-US" dirty="0" smtClean="0"/>
              <a:t> urine output</a:t>
            </a:r>
          </a:p>
          <a:p>
            <a:pPr>
              <a:buNone/>
            </a:pPr>
            <a:r>
              <a:rPr lang="en-US" dirty="0" smtClean="0"/>
              <a:t>4-class 4:volume loss more than 40%,alter mental </a:t>
            </a:r>
            <a:r>
              <a:rPr lang="en-US" dirty="0" err="1" smtClean="0"/>
              <a:t>status,PR</a:t>
            </a:r>
            <a:r>
              <a:rPr lang="en-US" dirty="0" smtClean="0"/>
              <a:t>&gt;120,sys BP&lt;90,dec urine output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INDICATIONS OF PACK CELL TRANSFUSION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algn="l">
              <a:buNone/>
            </a:pPr>
            <a:r>
              <a:rPr lang="en-US" dirty="0" smtClean="0"/>
              <a:t>1-perioperative or ICU patients:</a:t>
            </a:r>
          </a:p>
          <a:p>
            <a:pPr algn="l">
              <a:buNone/>
            </a:pPr>
            <a:r>
              <a:rPr lang="en-US" dirty="0" smtClean="0"/>
              <a:t>   Focus </a:t>
            </a:r>
            <a:r>
              <a:rPr lang="en-US" dirty="0" err="1" smtClean="0"/>
              <a:t>trial:liberal</a:t>
            </a:r>
            <a:r>
              <a:rPr lang="en-US" dirty="0" smtClean="0"/>
              <a:t> transfusion group(</a:t>
            </a:r>
            <a:r>
              <a:rPr lang="en-US" dirty="0" err="1" smtClean="0"/>
              <a:t>Hb</a:t>
            </a:r>
            <a:r>
              <a:rPr lang="en-US" dirty="0" smtClean="0"/>
              <a:t> &lt;10) is useful for old patients</a:t>
            </a:r>
          </a:p>
          <a:p>
            <a:pPr algn="l">
              <a:buNone/>
            </a:pPr>
            <a:r>
              <a:rPr lang="en-US" dirty="0" smtClean="0"/>
              <a:t>   restrictive group (</a:t>
            </a:r>
            <a:r>
              <a:rPr lang="en-US" dirty="0" err="1" smtClean="0"/>
              <a:t>Hb</a:t>
            </a:r>
            <a:r>
              <a:rPr lang="en-US" dirty="0" smtClean="0"/>
              <a:t>&lt;8)is useful for young patients</a:t>
            </a:r>
          </a:p>
          <a:p>
            <a:pPr algn="l">
              <a:buNone/>
            </a:pPr>
            <a:r>
              <a:rPr lang="en-US" dirty="0" smtClean="0"/>
              <a:t>2-cardiovascular disease</a:t>
            </a:r>
          </a:p>
          <a:p>
            <a:pPr algn="l">
              <a:buNone/>
            </a:pPr>
            <a:r>
              <a:rPr lang="en-US" dirty="0" smtClean="0"/>
              <a:t>   acute coronary </a:t>
            </a:r>
            <a:r>
              <a:rPr lang="en-US" dirty="0" err="1" smtClean="0"/>
              <a:t>syn:Hb</a:t>
            </a:r>
            <a:r>
              <a:rPr lang="en-US" dirty="0" smtClean="0"/>
              <a:t>&lt;9</a:t>
            </a:r>
          </a:p>
          <a:p>
            <a:pPr algn="l">
              <a:buNone/>
            </a:pPr>
            <a:r>
              <a:rPr lang="en-US" dirty="0" smtClean="0"/>
              <a:t>3-chronic </a:t>
            </a:r>
            <a:r>
              <a:rPr lang="en-US" dirty="0" err="1" smtClean="0"/>
              <a:t>anemia:Hb</a:t>
            </a:r>
            <a:r>
              <a:rPr lang="en-US" dirty="0" smtClean="0"/>
              <a:t> &lt;7</a:t>
            </a:r>
          </a:p>
          <a:p>
            <a:pPr algn="l">
              <a:buNone/>
            </a:pPr>
            <a:r>
              <a:rPr lang="en-US" dirty="0" smtClean="0"/>
              <a:t>Each unit of pack cell will raise </a:t>
            </a:r>
            <a:r>
              <a:rPr lang="en-US" dirty="0" err="1" smtClean="0"/>
              <a:t>Hct</a:t>
            </a:r>
            <a:r>
              <a:rPr lang="en-US" dirty="0" smtClean="0"/>
              <a:t> by 3-4% and </a:t>
            </a:r>
            <a:r>
              <a:rPr lang="en-US" dirty="0" err="1" smtClean="0"/>
              <a:t>Hb</a:t>
            </a:r>
            <a:r>
              <a:rPr lang="en-US" dirty="0" smtClean="0"/>
              <a:t> by 1 g/dl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Pack cell transfusion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Emergent </a:t>
            </a:r>
            <a:r>
              <a:rPr lang="en-US" dirty="0" err="1" smtClean="0"/>
              <a:t>transfusion:child</a:t>
            </a:r>
            <a:r>
              <a:rPr lang="en-US" dirty="0" smtClean="0"/>
              <a:t> </a:t>
            </a:r>
            <a:r>
              <a:rPr lang="en-US" dirty="0" err="1" smtClean="0"/>
              <a:t>bearring</a:t>
            </a:r>
            <a:r>
              <a:rPr lang="en-US" dirty="0" smtClean="0"/>
              <a:t> age </a:t>
            </a:r>
            <a:r>
              <a:rPr lang="en-US" dirty="0" err="1" smtClean="0"/>
              <a:t>woman:o</a:t>
            </a:r>
            <a:r>
              <a:rPr lang="en-US" dirty="0" smtClean="0"/>
              <a:t> </a:t>
            </a:r>
            <a:r>
              <a:rPr lang="en-US" dirty="0" err="1" smtClean="0"/>
              <a:t>neg</a:t>
            </a:r>
            <a:r>
              <a:rPr lang="en-US" dirty="0" smtClean="0"/>
              <a:t> </a:t>
            </a:r>
            <a:r>
              <a:rPr lang="en-US" dirty="0" err="1" smtClean="0"/>
              <a:t>Rh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</a:t>
            </a:r>
            <a:r>
              <a:rPr lang="en-US" dirty="0" err="1" smtClean="0"/>
              <a:t>others:o</a:t>
            </a:r>
            <a:r>
              <a:rPr lang="en-US" dirty="0" smtClean="0"/>
              <a:t> </a:t>
            </a:r>
            <a:r>
              <a:rPr lang="en-US" dirty="0" err="1" smtClean="0"/>
              <a:t>neg</a:t>
            </a:r>
            <a:r>
              <a:rPr lang="en-US" dirty="0" smtClean="0"/>
              <a:t> or pos </a:t>
            </a:r>
            <a:r>
              <a:rPr lang="en-US" dirty="0" err="1" smtClean="0"/>
              <a:t>Rh</a:t>
            </a:r>
            <a:endParaRPr lang="en-US" dirty="0" smtClean="0"/>
          </a:p>
          <a:p>
            <a:r>
              <a:rPr lang="en-US" dirty="0" smtClean="0"/>
              <a:t>ABO/</a:t>
            </a:r>
            <a:r>
              <a:rPr lang="en-US" dirty="0" err="1" smtClean="0"/>
              <a:t>Rh</a:t>
            </a:r>
            <a:r>
              <a:rPr lang="en-US" dirty="0" smtClean="0"/>
              <a:t> screen:5-15 min</a:t>
            </a:r>
          </a:p>
          <a:p>
            <a:pPr>
              <a:buNone/>
            </a:pPr>
            <a:r>
              <a:rPr lang="en-US" dirty="0" smtClean="0"/>
              <a:t>   </a:t>
            </a:r>
            <a:r>
              <a:rPr lang="en-US" dirty="0" err="1" smtClean="0"/>
              <a:t>Ab</a:t>
            </a:r>
            <a:r>
              <a:rPr lang="en-US" dirty="0" smtClean="0"/>
              <a:t> screening:15-30 min</a:t>
            </a:r>
          </a:p>
          <a:p>
            <a:pPr>
              <a:buNone/>
            </a:pPr>
            <a:r>
              <a:rPr lang="en-US" dirty="0" smtClean="0"/>
              <a:t>   cross match:45 min</a:t>
            </a:r>
          </a:p>
          <a:p>
            <a:r>
              <a:rPr lang="en-US" dirty="0" smtClean="0"/>
              <a:t>Indications for warmer use:</a:t>
            </a:r>
          </a:p>
          <a:p>
            <a:pPr>
              <a:buNone/>
            </a:pPr>
            <a:r>
              <a:rPr lang="en-US" dirty="0" smtClean="0"/>
              <a:t>   1-exchange transfusion</a:t>
            </a:r>
          </a:p>
          <a:p>
            <a:pPr>
              <a:buNone/>
            </a:pPr>
            <a:r>
              <a:rPr lang="en-US" dirty="0" smtClean="0"/>
              <a:t>   2-cold agglutinin</a:t>
            </a:r>
          </a:p>
          <a:p>
            <a:pPr>
              <a:buNone/>
            </a:pPr>
            <a:r>
              <a:rPr lang="en-US" dirty="0" smtClean="0"/>
              <a:t>   3-massive transfusion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Transfusion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No drugs should add to blood:</a:t>
            </a:r>
          </a:p>
          <a:p>
            <a:pPr>
              <a:buNone/>
            </a:pPr>
            <a:r>
              <a:rPr lang="en-US" dirty="0" smtClean="0"/>
              <a:t>  DW </a:t>
            </a:r>
            <a:r>
              <a:rPr lang="en-US" dirty="0" err="1" smtClean="0"/>
              <a:t>solutions:RBC</a:t>
            </a:r>
            <a:r>
              <a:rPr lang="en-US" dirty="0" smtClean="0"/>
              <a:t> </a:t>
            </a:r>
            <a:r>
              <a:rPr lang="en-US" dirty="0" err="1" smtClean="0"/>
              <a:t>hemolysis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Ca containing </a:t>
            </a:r>
            <a:r>
              <a:rPr lang="en-US" dirty="0" err="1" smtClean="0"/>
              <a:t>solutions:bind</a:t>
            </a:r>
            <a:r>
              <a:rPr lang="en-US" dirty="0" smtClean="0"/>
              <a:t> to citrate and clot formation</a:t>
            </a:r>
          </a:p>
          <a:p>
            <a:pPr>
              <a:buNone/>
            </a:pPr>
            <a:r>
              <a:rPr lang="en-US" dirty="0" smtClean="0"/>
              <a:t>  N/S can add to blood components</a:t>
            </a:r>
          </a:p>
          <a:p>
            <a:r>
              <a:rPr lang="en-US" dirty="0" smtClean="0"/>
              <a:t>Alternative transfusion strategy:</a:t>
            </a:r>
          </a:p>
          <a:p>
            <a:pPr>
              <a:buNone/>
            </a:pPr>
            <a:r>
              <a:rPr lang="en-US" dirty="0" smtClean="0"/>
              <a:t>  1-normovolumic  </a:t>
            </a:r>
            <a:r>
              <a:rPr lang="en-US" dirty="0" err="1" smtClean="0"/>
              <a:t>hemodilution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2-intraoperative salvage of shed blood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PLT TRANSFUSION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PLT should be ABO </a:t>
            </a:r>
            <a:r>
              <a:rPr lang="en-US" dirty="0" err="1" smtClean="0"/>
              <a:t>match,RH</a:t>
            </a:r>
            <a:r>
              <a:rPr lang="en-US" dirty="0" smtClean="0"/>
              <a:t> </a:t>
            </a:r>
            <a:r>
              <a:rPr lang="en-US" dirty="0" err="1" smtClean="0"/>
              <a:t>neg</a:t>
            </a:r>
            <a:r>
              <a:rPr lang="en-US" dirty="0" smtClean="0"/>
              <a:t> patients should receive RH </a:t>
            </a:r>
            <a:r>
              <a:rPr lang="en-US" dirty="0" err="1" smtClean="0"/>
              <a:t>neg</a:t>
            </a:r>
            <a:r>
              <a:rPr lang="en-US" dirty="0" smtClean="0"/>
              <a:t> PLT </a:t>
            </a:r>
            <a:r>
              <a:rPr lang="en-US" dirty="0" err="1" smtClean="0"/>
              <a:t>PLT</a:t>
            </a:r>
            <a:r>
              <a:rPr lang="en-US" dirty="0" smtClean="0"/>
              <a:t> volume:50-70cc</a:t>
            </a:r>
          </a:p>
          <a:p>
            <a:r>
              <a:rPr lang="en-US" dirty="0" smtClean="0"/>
              <a:t>Keep in room </a:t>
            </a:r>
            <a:r>
              <a:rPr lang="en-US" dirty="0" err="1" smtClean="0"/>
              <a:t>temprature</a:t>
            </a:r>
            <a:r>
              <a:rPr lang="en-US" dirty="0" smtClean="0"/>
              <a:t> with agitation till 5 days</a:t>
            </a:r>
          </a:p>
          <a:p>
            <a:r>
              <a:rPr lang="en-US" dirty="0" smtClean="0"/>
              <a:t>Random donor PLT:&gt;5.5*1010 ,</a:t>
            </a:r>
            <a:r>
              <a:rPr lang="en-US" dirty="0" err="1" smtClean="0"/>
              <a:t>vol</a:t>
            </a:r>
            <a:r>
              <a:rPr lang="en-US" dirty="0" smtClean="0"/>
              <a:t> 50-70 cc</a:t>
            </a:r>
          </a:p>
          <a:p>
            <a:r>
              <a:rPr lang="en-US" dirty="0" smtClean="0"/>
              <a:t>Single donor PLT:&gt;3*1011</a:t>
            </a:r>
          </a:p>
          <a:p>
            <a:r>
              <a:rPr lang="en-US" dirty="0" smtClean="0"/>
              <a:t>PLT transfusion can cause infection &amp; sepsis</a:t>
            </a:r>
          </a:p>
          <a:p>
            <a:r>
              <a:rPr lang="en-US" dirty="0" smtClean="0"/>
              <a:t>Each unit random donor PLT inc PLT by 5000-10000</a:t>
            </a:r>
          </a:p>
          <a:p>
            <a:r>
              <a:rPr lang="en-US" dirty="0" smtClean="0"/>
              <a:t>Each unit of  single donor PLT inc PLT count by 60000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INDICATIONS OF PLT TRANSFUSION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 smtClean="0"/>
              <a:t>Hypoproliferative</a:t>
            </a:r>
            <a:r>
              <a:rPr lang="en-US" dirty="0" smtClean="0"/>
              <a:t> states:</a:t>
            </a:r>
          </a:p>
          <a:p>
            <a:pPr>
              <a:buNone/>
            </a:pPr>
            <a:r>
              <a:rPr lang="en-US" dirty="0" smtClean="0"/>
              <a:t>   </a:t>
            </a:r>
            <a:r>
              <a:rPr lang="en-US" dirty="0" err="1" smtClean="0"/>
              <a:t>Exp:aplastic</a:t>
            </a:r>
            <a:r>
              <a:rPr lang="en-US" dirty="0" smtClean="0"/>
              <a:t> anemia or after chemotherapy</a:t>
            </a:r>
          </a:p>
          <a:p>
            <a:pPr>
              <a:buNone/>
            </a:pPr>
            <a:r>
              <a:rPr lang="en-US" dirty="0" smtClean="0"/>
              <a:t>   PLT&lt;10000(prophylactic)</a:t>
            </a:r>
          </a:p>
          <a:p>
            <a:pPr>
              <a:buNone/>
            </a:pPr>
            <a:r>
              <a:rPr lang="en-US" dirty="0" smtClean="0"/>
              <a:t>   risk factors for </a:t>
            </a:r>
            <a:r>
              <a:rPr lang="en-US" dirty="0" err="1" smtClean="0"/>
              <a:t>bleeding</a:t>
            </a:r>
            <a:r>
              <a:rPr lang="en-US" dirty="0" err="1" smtClean="0">
                <a:sym typeface="Wingdings" pitchFamily="2" charset="2"/>
              </a:rPr>
              <a:t>PLT</a:t>
            </a:r>
            <a:r>
              <a:rPr lang="en-US" dirty="0" smtClean="0">
                <a:sym typeface="Wingdings" pitchFamily="2" charset="2"/>
              </a:rPr>
              <a:t>&lt;20000(3</a:t>
            </a:r>
            <a:r>
              <a:rPr lang="en-US" smtClean="0">
                <a:sym typeface="Wingdings" pitchFamily="2" charset="2"/>
              </a:rPr>
              <a:t>% daily)</a:t>
            </a:r>
            <a:endParaRPr lang="en-US" dirty="0" smtClean="0">
              <a:sym typeface="Wingdings" pitchFamily="2" charset="2"/>
            </a:endParaRPr>
          </a:p>
          <a:p>
            <a:r>
              <a:rPr lang="en-US" dirty="0" smtClean="0">
                <a:sym typeface="Wingdings" pitchFamily="2" charset="2"/>
              </a:rPr>
              <a:t>Immune thrombocytopenia:</a:t>
            </a:r>
          </a:p>
          <a:p>
            <a:pPr>
              <a:buNone/>
            </a:pPr>
            <a:r>
              <a:rPr lang="en-US" dirty="0" smtClean="0">
                <a:sym typeface="Wingdings" pitchFamily="2" charset="2"/>
              </a:rPr>
              <a:t>   </a:t>
            </a:r>
            <a:r>
              <a:rPr lang="en-US" dirty="0" err="1" smtClean="0">
                <a:sym typeface="Wingdings" pitchFamily="2" charset="2"/>
              </a:rPr>
              <a:t>Exp:ITP,drugs</a:t>
            </a:r>
            <a:endParaRPr lang="en-US" dirty="0" smtClean="0">
              <a:sym typeface="Wingdings" pitchFamily="2" charset="2"/>
            </a:endParaRPr>
          </a:p>
          <a:p>
            <a:pPr>
              <a:buNone/>
            </a:pPr>
            <a:r>
              <a:rPr lang="en-US" dirty="0" smtClean="0">
                <a:sym typeface="Wingdings" pitchFamily="2" charset="2"/>
              </a:rPr>
              <a:t>   generally not indicated except significant clinical bleeding</a:t>
            </a:r>
          </a:p>
          <a:p>
            <a:r>
              <a:rPr lang="en-US" dirty="0" smtClean="0">
                <a:sym typeface="Wingdings" pitchFamily="2" charset="2"/>
              </a:rPr>
              <a:t>PLT function disorders:</a:t>
            </a:r>
          </a:p>
          <a:p>
            <a:pPr>
              <a:buNone/>
            </a:pPr>
            <a:r>
              <a:rPr lang="en-US" dirty="0" smtClean="0">
                <a:sym typeface="Wingdings" pitchFamily="2" charset="2"/>
              </a:rPr>
              <a:t>   </a:t>
            </a:r>
            <a:r>
              <a:rPr lang="en-US" dirty="0" err="1" smtClean="0">
                <a:sym typeface="Wingdings" pitchFamily="2" charset="2"/>
              </a:rPr>
              <a:t>Exp:cardiopulmunary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bypass,drug</a:t>
            </a:r>
            <a:r>
              <a:rPr lang="en-US" dirty="0" smtClean="0">
                <a:sym typeface="Wingdings" pitchFamily="2" charset="2"/>
              </a:rPr>
              <a:t> induced(aspirin)</a:t>
            </a:r>
          </a:p>
          <a:p>
            <a:pPr>
              <a:buNone/>
            </a:pPr>
            <a:r>
              <a:rPr lang="en-US" dirty="0" smtClean="0">
                <a:sym typeface="Wingdings" pitchFamily="2" charset="2"/>
              </a:rPr>
              <a:t>   don’t need prophylactic transfusion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PLT TRANSFUSION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TTP/HUS</a:t>
            </a:r>
          </a:p>
          <a:p>
            <a:pPr>
              <a:buNone/>
            </a:pPr>
            <a:r>
              <a:rPr lang="en-US" dirty="0" smtClean="0"/>
              <a:t>   PLT transfusion should be avoided</a:t>
            </a:r>
          </a:p>
          <a:p>
            <a:r>
              <a:rPr lang="en-US" dirty="0" smtClean="0"/>
              <a:t>DIC</a:t>
            </a:r>
          </a:p>
          <a:p>
            <a:pPr>
              <a:buNone/>
            </a:pPr>
            <a:r>
              <a:rPr lang="en-US" dirty="0" smtClean="0"/>
              <a:t>   prophylactic </a:t>
            </a:r>
            <a:r>
              <a:rPr lang="en-US" dirty="0" err="1" smtClean="0"/>
              <a:t>transfusion:PLT</a:t>
            </a:r>
            <a:r>
              <a:rPr lang="en-US" dirty="0" smtClean="0"/>
              <a:t>&lt;50000</a:t>
            </a:r>
          </a:p>
          <a:p>
            <a:pPr>
              <a:buNone/>
            </a:pPr>
            <a:r>
              <a:rPr lang="en-US" dirty="0" smtClean="0"/>
              <a:t>   bleeding </a:t>
            </a:r>
            <a:r>
              <a:rPr lang="en-US" dirty="0" err="1" smtClean="0"/>
              <a:t>patient:upper</a:t>
            </a:r>
            <a:r>
              <a:rPr lang="en-US" dirty="0" smtClean="0"/>
              <a:t> thresholds</a:t>
            </a:r>
          </a:p>
          <a:p>
            <a:r>
              <a:rPr lang="en-US" dirty="0" smtClean="0"/>
              <a:t>Surgery</a:t>
            </a:r>
          </a:p>
          <a:p>
            <a:pPr>
              <a:buNone/>
            </a:pPr>
            <a:r>
              <a:rPr lang="en-US" dirty="0" smtClean="0"/>
              <a:t>   abdomen &amp; pelvic &amp; extremity:50000</a:t>
            </a:r>
          </a:p>
          <a:p>
            <a:pPr>
              <a:buNone/>
            </a:pPr>
            <a:r>
              <a:rPr lang="en-US" dirty="0" smtClean="0"/>
              <a:t>    CNS &amp; retin:100000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PLT transfusion in pregnancy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PLT transfusion trigger of 75*10 is recommended to provide a margin of safety</a:t>
            </a:r>
          </a:p>
          <a:p>
            <a:r>
              <a:rPr lang="en-US" dirty="0" smtClean="0"/>
              <a:t>Aim to maintain PLT count above 50000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FFP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Thawed at 37 c /should be used till 4 hours</a:t>
            </a:r>
          </a:p>
          <a:p>
            <a:r>
              <a:rPr lang="en-US" dirty="0" smtClean="0"/>
              <a:t>Infusion rate in adult 200-300 cc/h</a:t>
            </a:r>
          </a:p>
          <a:p>
            <a:r>
              <a:rPr lang="en-US" dirty="0" smtClean="0"/>
              <a:t>Infusion rate in children :60-120 cc/h</a:t>
            </a:r>
          </a:p>
          <a:p>
            <a:r>
              <a:rPr lang="en-US" dirty="0" smtClean="0"/>
              <a:t>Standard filter 170-260 </a:t>
            </a:r>
            <a:r>
              <a:rPr lang="en-US" dirty="0" err="1" smtClean="0"/>
              <a:t>mic</a:t>
            </a:r>
            <a:r>
              <a:rPr lang="en-US" dirty="0" smtClean="0"/>
              <a:t> is recommended</a:t>
            </a:r>
          </a:p>
          <a:p>
            <a:r>
              <a:rPr lang="en-US" dirty="0" smtClean="0"/>
              <a:t>Should be ABO match/no cross match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Afshin\Desktop\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2071678"/>
            <a:ext cx="2857520" cy="3643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INDICATIONS OF FFP TRANSFUSION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As a general rule </a:t>
            </a:r>
            <a:r>
              <a:rPr lang="en-US" dirty="0" err="1" smtClean="0"/>
              <a:t>hemostasis</a:t>
            </a:r>
            <a:r>
              <a:rPr lang="en-US" dirty="0" smtClean="0"/>
              <a:t> can be achieved when coagulation factors activity is at least 25-30% of NL</a:t>
            </a:r>
          </a:p>
          <a:p>
            <a:r>
              <a:rPr lang="en-US" dirty="0" smtClean="0"/>
              <a:t>Plasma </a:t>
            </a:r>
            <a:r>
              <a:rPr lang="en-US" dirty="0" err="1" smtClean="0"/>
              <a:t>vol</a:t>
            </a:r>
            <a:r>
              <a:rPr lang="en-US" dirty="0" smtClean="0"/>
              <a:t> of adults:40 cc/</a:t>
            </a:r>
            <a:r>
              <a:rPr lang="en-US" dirty="0" err="1" smtClean="0"/>
              <a:t>kg</a:t>
            </a:r>
            <a:r>
              <a:rPr lang="en-US" dirty="0" err="1" smtClean="0">
                <a:sym typeface="Wingdings" pitchFamily="2" charset="2"/>
              </a:rPr>
              <a:t>FFP</a:t>
            </a:r>
            <a:r>
              <a:rPr lang="en-US" dirty="0" smtClean="0">
                <a:sym typeface="Wingdings" pitchFamily="2" charset="2"/>
              </a:rPr>
              <a:t> dosage 10-15 cc/kg</a:t>
            </a:r>
          </a:p>
          <a:p>
            <a:r>
              <a:rPr lang="en-US" dirty="0" smtClean="0">
                <a:sym typeface="Wingdings" pitchFamily="2" charset="2"/>
              </a:rPr>
              <a:t>Indications:</a:t>
            </a:r>
          </a:p>
          <a:p>
            <a:pPr>
              <a:buNone/>
            </a:pPr>
            <a:r>
              <a:rPr lang="en-US" dirty="0" smtClean="0">
                <a:sym typeface="Wingdings" pitchFamily="2" charset="2"/>
              </a:rPr>
              <a:t>    1-dilutional </a:t>
            </a:r>
            <a:r>
              <a:rPr lang="en-US" dirty="0" err="1" smtClean="0">
                <a:sym typeface="Wingdings" pitchFamily="2" charset="2"/>
              </a:rPr>
              <a:t>coagulopathy</a:t>
            </a:r>
            <a:endParaRPr lang="en-US" dirty="0" smtClean="0">
              <a:sym typeface="Wingdings" pitchFamily="2" charset="2"/>
            </a:endParaRPr>
          </a:p>
          <a:p>
            <a:pPr>
              <a:buNone/>
            </a:pPr>
            <a:r>
              <a:rPr lang="en-US" dirty="0" smtClean="0">
                <a:sym typeface="Wingdings" pitchFamily="2" charset="2"/>
              </a:rPr>
              <a:t>    2-DIC</a:t>
            </a:r>
          </a:p>
          <a:p>
            <a:pPr>
              <a:buNone/>
            </a:pPr>
            <a:r>
              <a:rPr lang="en-US" dirty="0" smtClean="0">
                <a:sym typeface="Wingdings" pitchFamily="2" charset="2"/>
              </a:rPr>
              <a:t>    3-bleeding in hepatic disease patients</a:t>
            </a:r>
          </a:p>
          <a:p>
            <a:pPr>
              <a:buNone/>
            </a:pPr>
            <a:r>
              <a:rPr lang="en-US" dirty="0" smtClean="0">
                <a:sym typeface="Wingdings" pitchFamily="2" charset="2"/>
              </a:rPr>
              <a:t>    4-TTP</a:t>
            </a:r>
          </a:p>
          <a:p>
            <a:pPr>
              <a:buNone/>
            </a:pPr>
            <a:r>
              <a:rPr lang="en-US" dirty="0" smtClean="0">
                <a:sym typeface="Wingdings" pitchFamily="2" charset="2"/>
              </a:rPr>
              <a:t>    5-warfarin toxicity</a:t>
            </a:r>
          </a:p>
          <a:p>
            <a:pPr>
              <a:buNone/>
            </a:pPr>
            <a:r>
              <a:rPr lang="en-US" smtClean="0">
                <a:sym typeface="Wingdings" pitchFamily="2" charset="2"/>
              </a:rPr>
              <a:t>    6-PTT &amp; PT&gt;1.5 * NL</a:t>
            </a:r>
            <a:endParaRPr lang="en-US" dirty="0" smtClean="0">
              <a:sym typeface="Wingdings" pitchFamily="2" charset="2"/>
            </a:endParaRPr>
          </a:p>
          <a:p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Anemia definition in pregnancy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First trimester </a:t>
            </a:r>
            <a:r>
              <a:rPr lang="en-US" dirty="0" err="1" smtClean="0"/>
              <a:t>Hb</a:t>
            </a:r>
            <a:r>
              <a:rPr lang="en-US" dirty="0" smtClean="0"/>
              <a:t>&lt;11 g/</a:t>
            </a:r>
            <a:r>
              <a:rPr lang="en-US" dirty="0" err="1" smtClean="0"/>
              <a:t>dl,second</a:t>
            </a:r>
            <a:r>
              <a:rPr lang="en-US" dirty="0" smtClean="0"/>
              <a:t>/third trimester </a:t>
            </a:r>
            <a:r>
              <a:rPr lang="en-US" dirty="0" err="1" smtClean="0"/>
              <a:t>Hb</a:t>
            </a:r>
            <a:r>
              <a:rPr lang="en-US" dirty="0" smtClean="0"/>
              <a:t>&lt;10.5 and postpartum </a:t>
            </a:r>
            <a:r>
              <a:rPr lang="en-US" dirty="0" err="1" smtClean="0"/>
              <a:t>Hb</a:t>
            </a:r>
            <a:r>
              <a:rPr lang="en-US" dirty="0" smtClean="0"/>
              <a:t> less than 10</a:t>
            </a:r>
          </a:p>
          <a:p>
            <a:r>
              <a:rPr lang="en-US" dirty="0" smtClean="0"/>
              <a:t>Check BG/</a:t>
            </a:r>
            <a:r>
              <a:rPr lang="en-US" dirty="0" err="1" smtClean="0"/>
              <a:t>Rh</a:t>
            </a:r>
            <a:r>
              <a:rPr lang="en-US" dirty="0" smtClean="0"/>
              <a:t> and antibody screening in pregnant woman at 28 weeks of gestation</a:t>
            </a:r>
          </a:p>
          <a:p>
            <a:r>
              <a:rPr lang="en-US" dirty="0" smtClean="0"/>
              <a:t>There should be a clear local protocol on how to manage major obstetric hemorrhage</a:t>
            </a:r>
          </a:p>
          <a:p>
            <a:r>
              <a:rPr lang="en-US" dirty="0" smtClean="0"/>
              <a:t>This protocol should updated annually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Contraindications of FFP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Increasing volume</a:t>
            </a:r>
          </a:p>
          <a:p>
            <a:r>
              <a:rPr lang="en-US" dirty="0" smtClean="0"/>
              <a:t>Reconstitution of </a:t>
            </a:r>
            <a:r>
              <a:rPr lang="en-US" dirty="0" err="1" smtClean="0"/>
              <a:t>Ig</a:t>
            </a:r>
            <a:r>
              <a:rPr lang="en-US" dirty="0" smtClean="0"/>
              <a:t> in immunodeficiency</a:t>
            </a:r>
          </a:p>
          <a:p>
            <a:r>
              <a:rPr lang="en-US" dirty="0" smtClean="0"/>
              <a:t>Nutritional </a:t>
            </a:r>
            <a:r>
              <a:rPr lang="en-US" dirty="0" err="1" smtClean="0"/>
              <a:t>supprt</a:t>
            </a:r>
            <a:endParaRPr lang="en-US" dirty="0" smtClean="0"/>
          </a:p>
          <a:p>
            <a:r>
              <a:rPr lang="en-US" dirty="0" smtClean="0"/>
              <a:t>Wound healing</a:t>
            </a:r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cryoperticipate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Not ABO &amp; RH matched</a:t>
            </a:r>
          </a:p>
          <a:p>
            <a:r>
              <a:rPr lang="en-US" dirty="0" smtClean="0"/>
              <a:t>Indications:</a:t>
            </a:r>
          </a:p>
          <a:p>
            <a:pPr>
              <a:buNone/>
            </a:pPr>
            <a:r>
              <a:rPr lang="en-US" dirty="0" smtClean="0"/>
              <a:t>  1-fac 13 deficiency</a:t>
            </a:r>
          </a:p>
          <a:p>
            <a:pPr>
              <a:buNone/>
            </a:pPr>
            <a:r>
              <a:rPr lang="en-US" dirty="0" smtClean="0"/>
              <a:t>  2-uremic bleeding</a:t>
            </a:r>
          </a:p>
          <a:p>
            <a:pPr>
              <a:buNone/>
            </a:pPr>
            <a:r>
              <a:rPr lang="en-US" dirty="0" smtClean="0"/>
              <a:t>  3-fibrin glue</a:t>
            </a:r>
          </a:p>
          <a:p>
            <a:pPr>
              <a:buNone/>
            </a:pPr>
            <a:r>
              <a:rPr lang="en-US" dirty="0" smtClean="0"/>
              <a:t>  4-VWD</a:t>
            </a:r>
          </a:p>
          <a:p>
            <a:pPr>
              <a:buNone/>
            </a:pPr>
            <a:r>
              <a:rPr lang="en-US" dirty="0" smtClean="0"/>
              <a:t>  5-hypofibrinogenemia</a:t>
            </a:r>
          </a:p>
          <a:p>
            <a:pPr>
              <a:buNone/>
            </a:pPr>
            <a:r>
              <a:rPr lang="en-US" dirty="0" smtClean="0"/>
              <a:t>  6-fac 8 def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INDICATIONS OF CRYO TRANSFUSION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Contains </a:t>
            </a:r>
            <a:r>
              <a:rPr lang="en-US" dirty="0" err="1" smtClean="0"/>
              <a:t>fac</a:t>
            </a:r>
            <a:r>
              <a:rPr lang="en-US" dirty="0" smtClean="0"/>
              <a:t> 8,fibrinogen, </a:t>
            </a:r>
            <a:r>
              <a:rPr lang="en-US" dirty="0" err="1" smtClean="0"/>
              <a:t>fac</a:t>
            </a:r>
            <a:r>
              <a:rPr lang="en-US" dirty="0" smtClean="0"/>
              <a:t> 13,VWF</a:t>
            </a:r>
          </a:p>
          <a:p>
            <a:r>
              <a:rPr lang="en-US" dirty="0" smtClean="0"/>
              <a:t>Each unit contains 250 mg fibrinogen</a:t>
            </a:r>
          </a:p>
          <a:p>
            <a:r>
              <a:rPr lang="en-US" dirty="0" smtClean="0"/>
              <a:t>Dosage:1 bag/5-10 kg </a:t>
            </a:r>
          </a:p>
          <a:p>
            <a:r>
              <a:rPr lang="en-US" dirty="0" smtClean="0"/>
              <a:t>Don’t need ABO &amp; RH match(except for children)</a:t>
            </a:r>
          </a:p>
          <a:p>
            <a:r>
              <a:rPr lang="en-US" dirty="0" err="1" smtClean="0"/>
              <a:t>Vol</a:t>
            </a:r>
            <a:r>
              <a:rPr lang="en-US" dirty="0" smtClean="0"/>
              <a:t> 15 cc</a:t>
            </a:r>
          </a:p>
          <a:p>
            <a:r>
              <a:rPr lang="en-US" dirty="0" smtClean="0"/>
              <a:t>Standard filter 170-260 should be used</a:t>
            </a:r>
          </a:p>
          <a:p>
            <a:r>
              <a:rPr lang="en-US" dirty="0" smtClean="0"/>
              <a:t>Infusion rate depends on patient tolerance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Cryo</a:t>
            </a:r>
            <a:r>
              <a:rPr lang="en-US" dirty="0" smtClean="0"/>
              <a:t> at a standard dose of two 5-unit pools should administer early in major obstetric hemorrhage</a:t>
            </a:r>
          </a:p>
          <a:p>
            <a:r>
              <a:rPr lang="en-US" dirty="0" smtClean="0"/>
              <a:t>Subsequent </a:t>
            </a:r>
            <a:r>
              <a:rPr lang="en-US" dirty="0" err="1" smtClean="0"/>
              <a:t>cryo</a:t>
            </a:r>
            <a:r>
              <a:rPr lang="en-US" dirty="0" smtClean="0"/>
              <a:t> use in fibrinogen &lt;150 mg/dl</a:t>
            </a:r>
          </a:p>
          <a:p>
            <a:r>
              <a:rPr lang="en-US" dirty="0" smtClean="0"/>
              <a:t>No anti-D prophylaxis is need for </a:t>
            </a:r>
            <a:r>
              <a:rPr lang="en-US" dirty="0" err="1" smtClean="0"/>
              <a:t>Rh</a:t>
            </a:r>
            <a:r>
              <a:rPr lang="en-US" dirty="0" smtClean="0"/>
              <a:t> </a:t>
            </a:r>
            <a:r>
              <a:rPr lang="en-US" dirty="0" err="1" smtClean="0"/>
              <a:t>neg</a:t>
            </a:r>
            <a:r>
              <a:rPr lang="en-US" dirty="0" smtClean="0"/>
              <a:t> woman receives </a:t>
            </a:r>
            <a:r>
              <a:rPr lang="en-US" dirty="0" err="1" smtClean="0"/>
              <a:t>Rh</a:t>
            </a:r>
            <a:r>
              <a:rPr lang="en-US" dirty="0" smtClean="0"/>
              <a:t> pos FFP or </a:t>
            </a:r>
            <a:r>
              <a:rPr lang="en-US" dirty="0" err="1" smtClean="0"/>
              <a:t>cryo</a:t>
            </a:r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 Factor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Treatment for life-threatening postpartum hemorrhage with no delay</a:t>
            </a:r>
          </a:p>
          <a:p>
            <a:r>
              <a:rPr lang="en-US" dirty="0" smtClean="0"/>
              <a:t>Side effect: arterial thrombosis(2.5%)</a:t>
            </a:r>
          </a:p>
          <a:p>
            <a:r>
              <a:rPr lang="en-US" dirty="0" smtClean="0"/>
              <a:t>Before using </a:t>
            </a:r>
            <a:r>
              <a:rPr lang="en-US" dirty="0" err="1" smtClean="0"/>
              <a:t>fac</a:t>
            </a:r>
            <a:r>
              <a:rPr lang="en-US" dirty="0" smtClean="0"/>
              <a:t> 7 :correct PLT </a:t>
            </a:r>
            <a:r>
              <a:rPr lang="en-US" dirty="0" err="1" smtClean="0"/>
              <a:t>count,hypofibrinogenemia,acidosis</a:t>
            </a:r>
            <a:endParaRPr lang="en-US" dirty="0" smtClean="0"/>
          </a:p>
          <a:p>
            <a:r>
              <a:rPr lang="en-US" smtClean="0"/>
              <a:t>dose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Transfusion reactions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ACUTE TRANSFUSION REACTIONS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10% of blood recipients have acute reactions</a:t>
            </a:r>
          </a:p>
          <a:p>
            <a:r>
              <a:rPr lang="en-US" dirty="0" err="1" smtClean="0"/>
              <a:t>Occures</a:t>
            </a:r>
            <a:r>
              <a:rPr lang="en-US" dirty="0" smtClean="0"/>
              <a:t> 24 hours after or during transfusion</a:t>
            </a:r>
          </a:p>
          <a:p>
            <a:r>
              <a:rPr lang="en-US" dirty="0" err="1" smtClean="0"/>
              <a:t>Fever:bacterial</a:t>
            </a:r>
            <a:r>
              <a:rPr lang="en-US" dirty="0" smtClean="0"/>
              <a:t> contamination</a:t>
            </a:r>
          </a:p>
          <a:p>
            <a:pPr>
              <a:buNone/>
            </a:pPr>
            <a:r>
              <a:rPr lang="en-US" dirty="0" smtClean="0"/>
              <a:t>             AHTR</a:t>
            </a:r>
          </a:p>
          <a:p>
            <a:pPr>
              <a:buNone/>
            </a:pPr>
            <a:r>
              <a:rPr lang="en-US" dirty="0" smtClean="0"/>
              <a:t>             FNHTR</a:t>
            </a:r>
          </a:p>
          <a:p>
            <a:pPr>
              <a:buNone/>
            </a:pPr>
            <a:r>
              <a:rPr lang="en-US" dirty="0" smtClean="0"/>
              <a:t>             TRALI</a:t>
            </a:r>
          </a:p>
          <a:p>
            <a:r>
              <a:rPr lang="en-US" dirty="0" err="1" smtClean="0"/>
              <a:t>Dyspnea:TRALI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                TACO</a:t>
            </a:r>
          </a:p>
          <a:p>
            <a:pPr>
              <a:buNone/>
            </a:pPr>
            <a:r>
              <a:rPr lang="en-US" dirty="0" smtClean="0"/>
              <a:t>                   Anaphylaxis</a:t>
            </a:r>
          </a:p>
          <a:p>
            <a:pPr>
              <a:buNone/>
            </a:pP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Acute transfusion reactions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Urticaria:Anaphylaxis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              TRALI</a:t>
            </a:r>
          </a:p>
          <a:p>
            <a:r>
              <a:rPr lang="en-US" dirty="0" err="1" smtClean="0"/>
              <a:t>Hypotension:Bradykinin</a:t>
            </a:r>
            <a:r>
              <a:rPr lang="en-US" dirty="0" smtClean="0"/>
              <a:t> mediated hypotension</a:t>
            </a:r>
          </a:p>
          <a:p>
            <a:pPr>
              <a:buNone/>
            </a:pPr>
            <a:r>
              <a:rPr lang="en-US" dirty="0" smtClean="0"/>
              <a:t>                     Sepsis</a:t>
            </a:r>
          </a:p>
          <a:p>
            <a:pPr>
              <a:buNone/>
            </a:pPr>
            <a:r>
              <a:rPr lang="en-US" dirty="0" smtClean="0"/>
              <a:t>                     AHTR</a:t>
            </a:r>
          </a:p>
          <a:p>
            <a:pPr>
              <a:buNone/>
            </a:pPr>
            <a:r>
              <a:rPr lang="en-US" dirty="0" smtClean="0"/>
              <a:t>                     TRALI</a:t>
            </a:r>
          </a:p>
          <a:p>
            <a:r>
              <a:rPr lang="en-US" dirty="0" err="1" smtClean="0"/>
              <a:t>Shock:AHTR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Acute hemolytic transfusion reaction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err="1" smtClean="0"/>
              <a:t>Etiology:Tranfusion</a:t>
            </a:r>
            <a:r>
              <a:rPr lang="en-US" dirty="0" smtClean="0"/>
              <a:t> of ABO incompatible RBC or plasma</a:t>
            </a:r>
          </a:p>
          <a:p>
            <a:r>
              <a:rPr lang="en-US" dirty="0" smtClean="0"/>
              <a:t>Incidence:1/6000-1/20000</a:t>
            </a:r>
          </a:p>
          <a:p>
            <a:r>
              <a:rPr lang="en-US" dirty="0" smtClean="0"/>
              <a:t>Fatal:1/100000</a:t>
            </a:r>
          </a:p>
          <a:p>
            <a:r>
              <a:rPr lang="en-US" dirty="0" err="1" smtClean="0"/>
              <a:t>Hemolysis</a:t>
            </a:r>
            <a:r>
              <a:rPr lang="en-US" dirty="0" smtClean="0"/>
              <a:t> due to Ag-</a:t>
            </a:r>
            <a:r>
              <a:rPr lang="en-US" dirty="0" err="1" smtClean="0"/>
              <a:t>Ab</a:t>
            </a:r>
            <a:r>
              <a:rPr lang="en-US" dirty="0" smtClean="0"/>
              <a:t> complex that activate factor 12 and produce </a:t>
            </a:r>
            <a:r>
              <a:rPr lang="en-US" dirty="0" err="1" smtClean="0"/>
              <a:t>bradykinin</a:t>
            </a:r>
            <a:endParaRPr lang="en-US" dirty="0" smtClean="0"/>
          </a:p>
          <a:p>
            <a:r>
              <a:rPr lang="en-US" dirty="0" smtClean="0"/>
              <a:t>Signs &amp; </a:t>
            </a:r>
            <a:r>
              <a:rPr lang="en-US" dirty="0" err="1" smtClean="0"/>
              <a:t>symptoms:hypotension,fever,chills,nausea</a:t>
            </a:r>
            <a:r>
              <a:rPr lang="en-US" dirty="0" smtClean="0"/>
              <a:t> ,</a:t>
            </a:r>
            <a:r>
              <a:rPr lang="en-US" dirty="0" err="1" smtClean="0"/>
              <a:t>bronchospasm,DIC,dyspnea,hemoglobinuria,ARF</a:t>
            </a:r>
            <a:endParaRPr lang="en-US" dirty="0" smtClean="0"/>
          </a:p>
          <a:p>
            <a:r>
              <a:rPr lang="en-US" dirty="0" smtClean="0"/>
              <a:t>Lab </a:t>
            </a:r>
            <a:r>
              <a:rPr lang="en-US" dirty="0" err="1" smtClean="0"/>
              <a:t>tests:ABO</a:t>
            </a:r>
            <a:r>
              <a:rPr lang="en-US" dirty="0" smtClean="0"/>
              <a:t>/</a:t>
            </a:r>
            <a:r>
              <a:rPr lang="en-US" dirty="0" err="1" smtClean="0"/>
              <a:t>Rh</a:t>
            </a:r>
            <a:r>
              <a:rPr lang="en-US" dirty="0" smtClean="0"/>
              <a:t>-cross match-DAT-liver and kidney function tests-U/A</a:t>
            </a:r>
          </a:p>
          <a:p>
            <a:r>
              <a:rPr lang="en-US" dirty="0" smtClean="0"/>
              <a:t>Non immune </a:t>
            </a:r>
            <a:r>
              <a:rPr lang="en-US" dirty="0" err="1" smtClean="0"/>
              <a:t>hemolysis:improper</a:t>
            </a:r>
            <a:r>
              <a:rPr lang="en-US" dirty="0" smtClean="0"/>
              <a:t> shipping or </a:t>
            </a:r>
            <a:r>
              <a:rPr lang="en-US" dirty="0" err="1" smtClean="0"/>
              <a:t>storage,using</a:t>
            </a:r>
            <a:r>
              <a:rPr lang="en-US" dirty="0" smtClean="0"/>
              <a:t> small size </a:t>
            </a:r>
            <a:r>
              <a:rPr lang="en-US" dirty="0" err="1" smtClean="0"/>
              <a:t>needle,improper</a:t>
            </a:r>
            <a:r>
              <a:rPr lang="en-US" dirty="0" smtClean="0"/>
              <a:t> use of blood </a:t>
            </a:r>
            <a:r>
              <a:rPr lang="en-US" dirty="0" err="1" smtClean="0"/>
              <a:t>warmer,bacterial</a:t>
            </a:r>
            <a:r>
              <a:rPr lang="en-US" dirty="0" smtClean="0"/>
              <a:t> contamination</a:t>
            </a:r>
          </a:p>
          <a:p>
            <a:r>
              <a:rPr lang="en-US" dirty="0" smtClean="0"/>
              <a:t>Severe side effects are not seen in &lt;200 cc transfused blood</a:t>
            </a:r>
            <a:endParaRPr 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Minor allergic reactions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Ags</a:t>
            </a:r>
            <a:r>
              <a:rPr lang="en-US" dirty="0" smtClean="0"/>
              <a:t> in donor plasma react with </a:t>
            </a:r>
            <a:r>
              <a:rPr lang="en-US" dirty="0" err="1" smtClean="0"/>
              <a:t>IgE</a:t>
            </a:r>
            <a:r>
              <a:rPr lang="en-US" dirty="0" smtClean="0"/>
              <a:t> bound to mast cells</a:t>
            </a:r>
          </a:p>
          <a:p>
            <a:r>
              <a:rPr lang="en-US" dirty="0" smtClean="0"/>
              <a:t>1-3% of all transfusions</a:t>
            </a:r>
          </a:p>
          <a:p>
            <a:r>
              <a:rPr lang="en-US" dirty="0" smtClean="0"/>
              <a:t>Itching ,</a:t>
            </a:r>
            <a:r>
              <a:rPr lang="en-US" dirty="0" err="1" smtClean="0"/>
              <a:t>swelling,rash</a:t>
            </a:r>
            <a:endParaRPr lang="en-US" dirty="0" smtClean="0"/>
          </a:p>
          <a:p>
            <a:r>
              <a:rPr lang="en-US" dirty="0" smtClean="0"/>
              <a:t>History of </a:t>
            </a:r>
            <a:r>
              <a:rPr lang="en-US" dirty="0" err="1" smtClean="0"/>
              <a:t>drug,food</a:t>
            </a:r>
            <a:r>
              <a:rPr lang="en-US" dirty="0" smtClean="0"/>
              <a:t>,…allergy or asthma</a:t>
            </a:r>
          </a:p>
          <a:p>
            <a:r>
              <a:rPr lang="en-US" dirty="0" err="1" smtClean="0"/>
              <a:t>Prophylaxis:antihistamin</a:t>
            </a:r>
            <a:r>
              <a:rPr lang="en-US" dirty="0" smtClean="0"/>
              <a:t>(IV or PO)</a:t>
            </a:r>
          </a:p>
          <a:p>
            <a:r>
              <a:rPr lang="en-US" dirty="0" smtClean="0"/>
              <a:t>Restart transfusion after symptoms resolve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In extreme </a:t>
            </a:r>
            <a:r>
              <a:rPr lang="en-US" dirty="0" err="1" smtClean="0"/>
              <a:t>sitution</a:t>
            </a:r>
            <a:r>
              <a:rPr lang="en-US" dirty="0" smtClean="0"/>
              <a:t> when blood </a:t>
            </a:r>
            <a:r>
              <a:rPr lang="en-US" dirty="0" err="1" smtClean="0"/>
              <a:t>groop</a:t>
            </a:r>
            <a:r>
              <a:rPr lang="en-US" dirty="0" smtClean="0"/>
              <a:t> is </a:t>
            </a:r>
            <a:r>
              <a:rPr lang="en-US" dirty="0" err="1" smtClean="0"/>
              <a:t>unknown:group</a:t>
            </a:r>
            <a:r>
              <a:rPr lang="en-US" dirty="0" smtClean="0"/>
              <a:t> o- is transfused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Anaphylaxis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Patient with hereditary </a:t>
            </a:r>
            <a:r>
              <a:rPr lang="en-US" dirty="0" err="1" smtClean="0"/>
              <a:t>Ig</a:t>
            </a:r>
            <a:r>
              <a:rPr lang="en-US" dirty="0" smtClean="0"/>
              <a:t> A deficiency</a:t>
            </a:r>
          </a:p>
          <a:p>
            <a:r>
              <a:rPr lang="en-US" dirty="0" smtClean="0"/>
              <a:t>Prevalance:1/20000-1/50000</a:t>
            </a:r>
          </a:p>
          <a:p>
            <a:r>
              <a:rPr lang="en-US" dirty="0" err="1" smtClean="0"/>
              <a:t>Dyspnea,bronchospasm,hypotension,laryngeal</a:t>
            </a:r>
            <a:r>
              <a:rPr lang="en-US" dirty="0" smtClean="0"/>
              <a:t> </a:t>
            </a:r>
            <a:r>
              <a:rPr lang="en-US" dirty="0" err="1" smtClean="0"/>
              <a:t>edema,wheezing,stridor,shock</a:t>
            </a:r>
            <a:r>
              <a:rPr lang="en-US" dirty="0" smtClean="0"/>
              <a:t> immediately after transfusion</a:t>
            </a:r>
          </a:p>
          <a:p>
            <a:r>
              <a:rPr lang="en-US" dirty="0" err="1" smtClean="0"/>
              <a:t>Lab:Anti</a:t>
            </a:r>
            <a:r>
              <a:rPr lang="en-US" dirty="0" smtClean="0"/>
              <a:t> </a:t>
            </a:r>
            <a:r>
              <a:rPr lang="en-US" dirty="0" err="1" smtClean="0"/>
              <a:t>Ig</a:t>
            </a:r>
            <a:r>
              <a:rPr lang="en-US" dirty="0" smtClean="0"/>
              <a:t>-A </a:t>
            </a:r>
            <a:r>
              <a:rPr lang="en-US" dirty="0" err="1" smtClean="0"/>
              <a:t>Ab</a:t>
            </a:r>
            <a:endParaRPr lang="en-US" dirty="0" smtClean="0"/>
          </a:p>
          <a:p>
            <a:r>
              <a:rPr lang="en-US" dirty="0" err="1" smtClean="0"/>
              <a:t>Prevention:Ig</a:t>
            </a:r>
            <a:r>
              <a:rPr lang="en-US" dirty="0" smtClean="0"/>
              <a:t> A deficient </a:t>
            </a:r>
            <a:r>
              <a:rPr lang="en-US" dirty="0" err="1" smtClean="0"/>
              <a:t>donor,washed</a:t>
            </a:r>
            <a:r>
              <a:rPr lang="en-US" dirty="0" smtClean="0"/>
              <a:t> cellular components</a:t>
            </a:r>
          </a:p>
          <a:p>
            <a:r>
              <a:rPr lang="en-US" dirty="0" err="1" smtClean="0"/>
              <a:t>Treatment:like</a:t>
            </a:r>
            <a:r>
              <a:rPr lang="en-US" dirty="0" smtClean="0"/>
              <a:t> other causes of anaphylaxis</a:t>
            </a:r>
            <a:endParaRPr 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FNHTR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Definition:rise</a:t>
            </a:r>
            <a:r>
              <a:rPr lang="en-US" dirty="0" smtClean="0"/>
              <a:t> of T&gt;1 degree 1-2 hours after or during transfusion</a:t>
            </a:r>
          </a:p>
          <a:p>
            <a:r>
              <a:rPr lang="en-US" dirty="0" smtClean="0"/>
              <a:t>Incidence:0.5-6% pack cells and up to 30% PLT transfused</a:t>
            </a:r>
          </a:p>
          <a:p>
            <a:r>
              <a:rPr lang="en-US" dirty="0" err="1" smtClean="0"/>
              <a:t>Ab</a:t>
            </a:r>
            <a:r>
              <a:rPr lang="en-US" dirty="0" smtClean="0"/>
              <a:t> against donor HLA on the leukocytes</a:t>
            </a:r>
          </a:p>
          <a:p>
            <a:r>
              <a:rPr lang="en-US" dirty="0" err="1" smtClean="0"/>
              <a:t>Treatment:acetaminophen</a:t>
            </a:r>
            <a:r>
              <a:rPr lang="en-US" dirty="0" smtClean="0"/>
              <a:t> (not aspirin)</a:t>
            </a:r>
          </a:p>
          <a:p>
            <a:r>
              <a:rPr lang="en-US" dirty="0" err="1" smtClean="0"/>
              <a:t>Prevention:leukoreduction</a:t>
            </a:r>
            <a:r>
              <a:rPr lang="en-US" dirty="0" smtClean="0"/>
              <a:t> of PC &amp; PLT.</a:t>
            </a:r>
          </a:p>
          <a:p>
            <a:pPr>
              <a:buNone/>
            </a:pPr>
            <a:r>
              <a:rPr lang="en-US" dirty="0" smtClean="0"/>
              <a:t>   acetaminophen 30-60 min before transfusion</a:t>
            </a:r>
            <a:endParaRPr 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TRALI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Hypoxemia(o2 sat&lt;90%) during or within 6 hours of </a:t>
            </a:r>
            <a:r>
              <a:rPr lang="en-US" dirty="0" err="1" smtClean="0"/>
              <a:t>transfusion+noncardiogenic</a:t>
            </a:r>
            <a:r>
              <a:rPr lang="en-US" dirty="0" smtClean="0"/>
              <a:t> </a:t>
            </a:r>
            <a:r>
              <a:rPr lang="en-US" dirty="0" err="1" smtClean="0"/>
              <a:t>pulmunary</a:t>
            </a:r>
            <a:r>
              <a:rPr lang="en-US" dirty="0" smtClean="0"/>
              <a:t> edema</a:t>
            </a:r>
          </a:p>
          <a:p>
            <a:r>
              <a:rPr lang="en-US" dirty="0" err="1" smtClean="0"/>
              <a:t>Ab</a:t>
            </a:r>
            <a:r>
              <a:rPr lang="en-US" dirty="0" smtClean="0"/>
              <a:t> against HLA class 1or2 can start TRALI</a:t>
            </a:r>
          </a:p>
          <a:p>
            <a:r>
              <a:rPr lang="en-US" dirty="0" err="1" smtClean="0"/>
              <a:t>CXR:bilateral</a:t>
            </a:r>
            <a:r>
              <a:rPr lang="en-US" dirty="0" smtClean="0"/>
              <a:t> infiltration</a:t>
            </a:r>
          </a:p>
          <a:p>
            <a:r>
              <a:rPr lang="en-US" dirty="0" smtClean="0"/>
              <a:t>Incidence:1/500 to 1/190000 transfusion</a:t>
            </a:r>
          </a:p>
          <a:p>
            <a:r>
              <a:rPr lang="en-US" dirty="0" smtClean="0"/>
              <a:t>Only 15 cc of PC can cause TRALI</a:t>
            </a:r>
          </a:p>
          <a:p>
            <a:r>
              <a:rPr lang="en-US" dirty="0" err="1" smtClean="0"/>
              <a:t>Fever,dyspnea,cyanosis,hypotension,hypoxemia</a:t>
            </a:r>
            <a:endParaRPr lang="en-US" dirty="0" smtClean="0"/>
          </a:p>
          <a:p>
            <a:r>
              <a:rPr lang="en-US" dirty="0" err="1" smtClean="0"/>
              <a:t>Lab:WBC</a:t>
            </a:r>
            <a:r>
              <a:rPr lang="en-US" dirty="0" smtClean="0"/>
              <a:t> </a:t>
            </a:r>
            <a:r>
              <a:rPr lang="en-US" dirty="0" err="1" smtClean="0"/>
              <a:t>Ab</a:t>
            </a:r>
            <a:r>
              <a:rPr lang="en-US" dirty="0" smtClean="0"/>
              <a:t> </a:t>
            </a:r>
            <a:r>
              <a:rPr lang="en-US" dirty="0" err="1" smtClean="0"/>
              <a:t>screening,WBC</a:t>
            </a:r>
            <a:r>
              <a:rPr lang="en-US" dirty="0" smtClean="0"/>
              <a:t> cross match</a:t>
            </a:r>
          </a:p>
          <a:p>
            <a:r>
              <a:rPr lang="en-US" dirty="0" smtClean="0"/>
              <a:t>Treatment:O2,mechanical </a:t>
            </a:r>
            <a:r>
              <a:rPr lang="en-US" dirty="0" err="1" smtClean="0"/>
              <a:t>ventilation,steroid</a:t>
            </a:r>
            <a:r>
              <a:rPr lang="en-US" dirty="0" smtClean="0"/>
              <a:t>?</a:t>
            </a:r>
          </a:p>
          <a:p>
            <a:r>
              <a:rPr lang="en-US" dirty="0" smtClean="0"/>
              <a:t>Mortality:5-10%</a:t>
            </a:r>
          </a:p>
          <a:p>
            <a:r>
              <a:rPr lang="en-US" dirty="0" err="1" smtClean="0"/>
              <a:t>Prevention:using</a:t>
            </a:r>
            <a:r>
              <a:rPr lang="en-US" dirty="0" smtClean="0"/>
              <a:t> male </a:t>
            </a:r>
            <a:r>
              <a:rPr lang="en-US" dirty="0" err="1" smtClean="0"/>
              <a:t>donor,washed</a:t>
            </a:r>
            <a:r>
              <a:rPr lang="en-US" dirty="0" smtClean="0"/>
              <a:t> blood products</a:t>
            </a:r>
            <a:endParaRPr 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Volume overload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Hogh</a:t>
            </a:r>
            <a:r>
              <a:rPr lang="en-US" dirty="0" smtClean="0"/>
              <a:t> </a:t>
            </a:r>
            <a:r>
              <a:rPr lang="en-US" dirty="0" err="1" smtClean="0"/>
              <a:t>risks:infants</a:t>
            </a:r>
            <a:r>
              <a:rPr lang="en-US" dirty="0" smtClean="0"/>
              <a:t> &amp;age&gt;60 </a:t>
            </a:r>
            <a:r>
              <a:rPr lang="en-US" dirty="0" err="1" smtClean="0"/>
              <a:t>years,compensated</a:t>
            </a:r>
            <a:r>
              <a:rPr lang="en-US" dirty="0" smtClean="0"/>
              <a:t> chronic anemia</a:t>
            </a:r>
          </a:p>
          <a:p>
            <a:r>
              <a:rPr lang="en-US" dirty="0" smtClean="0"/>
              <a:t>&lt;1% transfusions</a:t>
            </a:r>
          </a:p>
          <a:p>
            <a:r>
              <a:rPr lang="en-US" dirty="0" smtClean="0"/>
              <a:t>DD:TRALI</a:t>
            </a:r>
          </a:p>
          <a:p>
            <a:r>
              <a:rPr lang="en-US" dirty="0" err="1" smtClean="0"/>
              <a:t>Dyspnea,orthopnea,tachycardia,hypertension</a:t>
            </a:r>
            <a:endParaRPr lang="en-US" dirty="0" smtClean="0"/>
          </a:p>
          <a:p>
            <a:r>
              <a:rPr lang="en-US" dirty="0" err="1" smtClean="0"/>
              <a:t>Prevention:diuretics,transfusion</a:t>
            </a:r>
            <a:r>
              <a:rPr lang="en-US" dirty="0" smtClean="0"/>
              <a:t> rate:1cc/kg/h</a:t>
            </a:r>
          </a:p>
          <a:p>
            <a:r>
              <a:rPr lang="en-US" dirty="0" smtClean="0"/>
              <a:t>Treatment: as </a:t>
            </a:r>
            <a:r>
              <a:rPr lang="en-US" dirty="0" err="1" smtClean="0"/>
              <a:t>pulmunary</a:t>
            </a:r>
            <a:r>
              <a:rPr lang="en-US" dirty="0" smtClean="0"/>
              <a:t> edema</a:t>
            </a:r>
            <a:endParaRPr 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THANK YOU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MASSIVE TRANSFUSION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dirty="0" smtClean="0"/>
              <a:t>MOJAN ASSADI</a:t>
            </a:r>
          </a:p>
          <a:p>
            <a:r>
              <a:rPr lang="en-US" dirty="0" smtClean="0"/>
              <a:t>HEM_ONCOLOGIST</a:t>
            </a:r>
          </a:p>
          <a:p>
            <a:r>
              <a:rPr lang="en-US" dirty="0" smtClean="0"/>
              <a:t>ASSISTANT PROFESSOR OF ALBORZ UNIVERSITY</a:t>
            </a:r>
            <a:endParaRPr lang="fa-IR" dirty="0"/>
          </a:p>
        </p:txBody>
      </p:sp>
      <p:sp>
        <p:nvSpPr>
          <p:cNvPr id="4" name="Rectangle 3"/>
          <p:cNvSpPr/>
          <p:nvPr/>
        </p:nvSpPr>
        <p:spPr>
          <a:xfrm>
            <a:off x="3915410" y="3244334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transfusion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At rest :O2 delivery is about 4 times to o2 consumption</a:t>
            </a:r>
          </a:p>
          <a:p>
            <a:r>
              <a:rPr lang="en-US" dirty="0" err="1" smtClean="0"/>
              <a:t>Hct</a:t>
            </a:r>
            <a:r>
              <a:rPr lang="en-US" dirty="0" smtClean="0"/>
              <a:t>&lt;10%</a:t>
            </a:r>
            <a:r>
              <a:rPr lang="en-US" dirty="0" smtClean="0">
                <a:sym typeface="Wingdings" pitchFamily="2" charset="2"/>
              </a:rPr>
              <a:t>defect in o2 delivery</a:t>
            </a:r>
          </a:p>
          <a:p>
            <a:r>
              <a:rPr lang="en-US" dirty="0" smtClean="0">
                <a:sym typeface="Wingdings" pitchFamily="2" charset="2"/>
              </a:rPr>
              <a:t>O2 released by transfused RBC is diminished compared with </a:t>
            </a:r>
            <a:r>
              <a:rPr lang="en-US" dirty="0" err="1" smtClean="0">
                <a:sym typeface="Wingdings" pitchFamily="2" charset="2"/>
              </a:rPr>
              <a:t>Nl</a:t>
            </a:r>
            <a:r>
              <a:rPr lang="en-US" dirty="0" smtClean="0">
                <a:sym typeface="Wingdings" pitchFamily="2" charset="2"/>
              </a:rPr>
              <a:t> RBC(</a:t>
            </a:r>
            <a:r>
              <a:rPr lang="en-US" dirty="0" err="1" smtClean="0">
                <a:sym typeface="Wingdings" pitchFamily="2" charset="2"/>
              </a:rPr>
              <a:t>dec</a:t>
            </a:r>
            <a:r>
              <a:rPr lang="en-US" dirty="0" smtClean="0">
                <a:sym typeface="Wingdings" pitchFamily="2" charset="2"/>
              </a:rPr>
              <a:t> 2,3 DPG)</a:t>
            </a:r>
          </a:p>
          <a:p>
            <a:r>
              <a:rPr lang="en-US" dirty="0" smtClean="0">
                <a:sym typeface="Wingdings" pitchFamily="2" charset="2"/>
              </a:rPr>
              <a:t>Etiology of </a:t>
            </a:r>
            <a:r>
              <a:rPr lang="en-US" dirty="0" err="1" smtClean="0">
                <a:sym typeface="Wingdings" pitchFamily="2" charset="2"/>
              </a:rPr>
              <a:t>coagulopathy</a:t>
            </a:r>
            <a:r>
              <a:rPr lang="en-US" dirty="0" smtClean="0">
                <a:sym typeface="Wingdings" pitchFamily="2" charset="2"/>
              </a:rPr>
              <a:t> in shock:</a:t>
            </a:r>
          </a:p>
          <a:p>
            <a:pPr>
              <a:buNone/>
            </a:pPr>
            <a:r>
              <a:rPr lang="en-US" dirty="0" smtClean="0">
                <a:sym typeface="Wingdings" pitchFamily="2" charset="2"/>
              </a:rPr>
              <a:t>1-tissue trauma</a:t>
            </a:r>
          </a:p>
          <a:p>
            <a:pPr>
              <a:buNone/>
            </a:pPr>
            <a:r>
              <a:rPr lang="en-US" dirty="0" smtClean="0">
                <a:sym typeface="Wingdings" pitchFamily="2" charset="2"/>
              </a:rPr>
              <a:t>2-prolonged hypoxia</a:t>
            </a:r>
          </a:p>
          <a:p>
            <a:pPr>
              <a:buNone/>
            </a:pPr>
            <a:r>
              <a:rPr lang="en-US" dirty="0" smtClean="0">
                <a:sym typeface="Wingdings" pitchFamily="2" charset="2"/>
              </a:rPr>
              <a:t>3-hypothermia</a:t>
            </a:r>
          </a:p>
          <a:p>
            <a:pPr>
              <a:buNone/>
            </a:pPr>
            <a:r>
              <a:rPr lang="en-US" dirty="0" smtClean="0">
                <a:sym typeface="Wingdings" pitchFamily="2" charset="2"/>
              </a:rPr>
              <a:t>4-muscle damage</a:t>
            </a:r>
          </a:p>
          <a:p>
            <a:pPr>
              <a:buNone/>
            </a:pPr>
            <a:r>
              <a:rPr lang="en-US" dirty="0" smtClean="0">
                <a:sym typeface="Wingdings" pitchFamily="2" charset="2"/>
              </a:rPr>
              <a:t>5-dilutional </a:t>
            </a:r>
            <a:r>
              <a:rPr lang="en-US" dirty="0" err="1" smtClean="0">
                <a:sym typeface="Wingdings" pitchFamily="2" charset="2"/>
              </a:rPr>
              <a:t>coagulopathy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Acidosis : activity of factor 5,10 is reduced 50% in PH=7.2 and  90% in PH =6.8</a:t>
            </a:r>
          </a:p>
          <a:p>
            <a:r>
              <a:rPr lang="en-US" dirty="0" err="1" smtClean="0"/>
              <a:t>Hypothermia:prevent</a:t>
            </a:r>
            <a:r>
              <a:rPr lang="en-US" dirty="0" smtClean="0"/>
              <a:t> activation of PLT function via traction on glycoprotein 1b/9/5</a:t>
            </a:r>
          </a:p>
          <a:p>
            <a:r>
              <a:rPr lang="en-US" dirty="0" smtClean="0"/>
              <a:t>Each 500 cc of pack cell transfusion=10% decrease on coagulation protein</a:t>
            </a:r>
          </a:p>
          <a:p>
            <a:r>
              <a:rPr lang="en-US" dirty="0" smtClean="0"/>
              <a:t>Coagulation proteins&lt;25%=additional bleeding</a:t>
            </a:r>
          </a:p>
          <a:p>
            <a:pPr>
              <a:buNone/>
            </a:pPr>
            <a:r>
              <a:rPr lang="en-US" dirty="0" smtClean="0"/>
              <a:t>    (with 8-10 unit pack cell transfusion in adult)</a:t>
            </a:r>
          </a:p>
          <a:p>
            <a:r>
              <a:rPr lang="en-US" dirty="0" smtClean="0"/>
              <a:t>PT or PTT&gt;1.5*NL=infusion of 2 units of FFP (each unit increase coagulation proteins by 10%)</a:t>
            </a:r>
          </a:p>
          <a:p>
            <a:r>
              <a:rPr lang="en-US" dirty="0" smtClean="0"/>
              <a:t>Fibrinogen&lt;100 mg/dl=infusion of </a:t>
            </a:r>
            <a:r>
              <a:rPr lang="en-US" dirty="0" err="1" smtClean="0"/>
              <a:t>cryo</a:t>
            </a:r>
            <a:r>
              <a:rPr lang="en-US" dirty="0" smtClean="0"/>
              <a:t> or fibrinogen concentrate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Each 10-12 unit of pack cell transfusion=50% decrease in PLT count</a:t>
            </a:r>
          </a:p>
          <a:p>
            <a:r>
              <a:rPr lang="en-US" dirty="0" smtClean="0"/>
              <a:t>Each 6 units of PC transfusion= 1unit PLT </a:t>
            </a:r>
            <a:r>
              <a:rPr lang="en-US" dirty="0" err="1" smtClean="0"/>
              <a:t>transfusion+FFP</a:t>
            </a:r>
            <a:r>
              <a:rPr lang="en-US" dirty="0" smtClean="0"/>
              <a:t> 12-15 cc/kg</a:t>
            </a:r>
          </a:p>
          <a:p>
            <a:r>
              <a:rPr lang="en-US" dirty="0" smtClean="0"/>
              <a:t>Check PT,PTT,D-</a:t>
            </a:r>
            <a:r>
              <a:rPr lang="en-US" dirty="0" err="1" smtClean="0"/>
              <a:t>dimer,fibrinogen</a:t>
            </a:r>
            <a:r>
              <a:rPr lang="en-US" dirty="0" smtClean="0"/>
              <a:t> after 5 unit of pack cell transfusion</a:t>
            </a:r>
          </a:p>
          <a:p>
            <a:r>
              <a:rPr lang="en-US" dirty="0" smtClean="0"/>
              <a:t>Severe ongoing hemorrhage(require 4 unit PC over 1 hour or 10 units in 12 hours)unlikely to control </a:t>
            </a:r>
            <a:r>
              <a:rPr lang="en-US" dirty="0" err="1" smtClean="0"/>
              <a:t>quickly:transfusion</a:t>
            </a:r>
            <a:r>
              <a:rPr lang="en-US" dirty="0" smtClean="0"/>
              <a:t> 1:1:1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Massive transfusion </a:t>
            </a:r>
            <a:r>
              <a:rPr lang="en-US" dirty="0" err="1" smtClean="0"/>
              <a:t>protocole</a:t>
            </a:r>
            <a:r>
              <a:rPr lang="en-US" dirty="0" smtClean="0"/>
              <a:t> should be in place in any hospital</a:t>
            </a:r>
          </a:p>
          <a:p>
            <a:r>
              <a:rPr lang="en-US" dirty="0" smtClean="0"/>
              <a:t>Excessive </a:t>
            </a:r>
            <a:r>
              <a:rPr lang="en-US" dirty="0" err="1" smtClean="0"/>
              <a:t>crystaloid</a:t>
            </a:r>
            <a:r>
              <a:rPr lang="en-US" dirty="0" smtClean="0"/>
              <a:t> infusion(</a:t>
            </a:r>
            <a:r>
              <a:rPr lang="en-US" dirty="0" err="1" smtClean="0"/>
              <a:t>crystaloid</a:t>
            </a:r>
            <a:r>
              <a:rPr lang="en-US" dirty="0" smtClean="0"/>
              <a:t> to PC&gt;1.5:1):worse outcome</a:t>
            </a:r>
          </a:p>
          <a:p>
            <a:r>
              <a:rPr lang="en-US" dirty="0" smtClean="0"/>
              <a:t>If </a:t>
            </a:r>
            <a:r>
              <a:rPr lang="en-US" dirty="0" err="1" smtClean="0"/>
              <a:t>Crystaloid</a:t>
            </a:r>
            <a:r>
              <a:rPr lang="en-US" dirty="0" smtClean="0"/>
              <a:t> infusion 50 cc/kg failed to stable hemodynamic start infusion of 2 units of PC</a:t>
            </a:r>
          </a:p>
          <a:p>
            <a:r>
              <a:rPr lang="en-US" dirty="0" smtClean="0"/>
              <a:t>Each unit of </a:t>
            </a:r>
            <a:r>
              <a:rPr lang="en-US" dirty="0" err="1" smtClean="0"/>
              <a:t>cryo</a:t>
            </a:r>
            <a:r>
              <a:rPr lang="en-US" dirty="0" smtClean="0"/>
              <a:t> increased fibrinogen by 5mg/dl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3533</TotalTime>
  <Words>1610</Words>
  <Application>Microsoft Office PowerPoint</Application>
  <PresentationFormat>On-screen Show (4:3)</PresentationFormat>
  <Paragraphs>278</Paragraphs>
  <Slides>44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Median</vt:lpstr>
      <vt:lpstr>Hemorrhagic shock during pregnancy</vt:lpstr>
      <vt:lpstr>Definition </vt:lpstr>
      <vt:lpstr>Anemia definition in pregnancy</vt:lpstr>
      <vt:lpstr>Slide 4</vt:lpstr>
      <vt:lpstr>MASSIVE TRANSFUSION</vt:lpstr>
      <vt:lpstr>Slide 6</vt:lpstr>
      <vt:lpstr>Slide 7</vt:lpstr>
      <vt:lpstr>Slide 8</vt:lpstr>
      <vt:lpstr>Slide 9</vt:lpstr>
      <vt:lpstr>Slide 10</vt:lpstr>
      <vt:lpstr>Slide 11</vt:lpstr>
      <vt:lpstr>Slide 12</vt:lpstr>
      <vt:lpstr>Massive transfusion side effects</vt:lpstr>
      <vt:lpstr>Complication of citrate infusion</vt:lpstr>
      <vt:lpstr>TREATMENT OF SIDE EFFECTS</vt:lpstr>
      <vt:lpstr>TREATMENT</vt:lpstr>
      <vt:lpstr>TRANSFUSION RULES</vt:lpstr>
      <vt:lpstr>Pack cell</vt:lpstr>
      <vt:lpstr>Slide 19</vt:lpstr>
      <vt:lpstr>INDICATIONS OF PACK CELL TRANSFUSION</vt:lpstr>
      <vt:lpstr>Pack cell transfusion points</vt:lpstr>
      <vt:lpstr>Transfusion points</vt:lpstr>
      <vt:lpstr>PLT TRANSFUSION</vt:lpstr>
      <vt:lpstr>INDICATIONS OF PLT TRANSFUSION</vt:lpstr>
      <vt:lpstr>PLT TRANSFUSION </vt:lpstr>
      <vt:lpstr>PLT transfusion in pregnancy</vt:lpstr>
      <vt:lpstr>FFP</vt:lpstr>
      <vt:lpstr>Slide 28</vt:lpstr>
      <vt:lpstr>INDICATIONS OF FFP TRANSFUSION</vt:lpstr>
      <vt:lpstr>Contraindications of FFP</vt:lpstr>
      <vt:lpstr>cryoperticipate</vt:lpstr>
      <vt:lpstr>INDICATIONS OF CRYO TRANSFUSION</vt:lpstr>
      <vt:lpstr>Slide 33</vt:lpstr>
      <vt:lpstr>R Factor 7</vt:lpstr>
      <vt:lpstr>Transfusion reactions</vt:lpstr>
      <vt:lpstr>ACUTE TRANSFUSION REACTIONS</vt:lpstr>
      <vt:lpstr>Acute transfusion reactions</vt:lpstr>
      <vt:lpstr>Acute hemolytic transfusion reaction</vt:lpstr>
      <vt:lpstr>Minor allergic reactions</vt:lpstr>
      <vt:lpstr>Anaphylaxis</vt:lpstr>
      <vt:lpstr>FNHTR</vt:lpstr>
      <vt:lpstr>TRALI</vt:lpstr>
      <vt:lpstr>Volume overload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MASSIVE TRANSFUSION</dc:title>
  <dc:creator>ward</dc:creator>
  <cp:lastModifiedBy>Asus</cp:lastModifiedBy>
  <cp:revision>163</cp:revision>
  <dcterms:created xsi:type="dcterms:W3CDTF">2012-12-26T06:10:41Z</dcterms:created>
  <dcterms:modified xsi:type="dcterms:W3CDTF">2017-07-17T12:56:37Z</dcterms:modified>
</cp:coreProperties>
</file>